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35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59" r:id="rId6"/>
    <p:sldId id="275" r:id="rId7"/>
    <p:sldId id="262" r:id="rId8"/>
    <p:sldId id="282" r:id="rId9"/>
    <p:sldId id="261" r:id="rId10"/>
    <p:sldId id="263" r:id="rId11"/>
    <p:sldId id="283" r:id="rId12"/>
    <p:sldId id="264" r:id="rId13"/>
    <p:sldId id="277" r:id="rId14"/>
    <p:sldId id="266" r:id="rId15"/>
    <p:sldId id="284" r:id="rId16"/>
    <p:sldId id="268" r:id="rId17"/>
    <p:sldId id="276" r:id="rId18"/>
    <p:sldId id="271" r:id="rId19"/>
    <p:sldId id="272" r:id="rId20"/>
    <p:sldId id="273" r:id="rId21"/>
    <p:sldId id="274" r:id="rId22"/>
    <p:sldId id="278" r:id="rId23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="" xmlns:p15="http://schemas.microsoft.com/office/powerpoint/2012/main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="" xmlns:p15="http://schemas.microsoft.com/office/powerpoint/2012/main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9250" autoAdjust="0"/>
  </p:normalViewPr>
  <p:slideViewPr>
    <p:cSldViewPr>
      <p:cViewPr>
        <p:scale>
          <a:sx n="100" d="100"/>
          <a:sy n="100" d="100"/>
        </p:scale>
        <p:origin x="-194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G:\Gradjanski%20budzet%20primeri\gradjanski-budzet-pite-format%20NC%2025011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Desktop\2019%20budzset\Gradjanski%20budzet%202019\Prilog%202%20-%20Pomocni%20dokument%20za%20tabele%20i%20grafik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Desktop\2019%20budzset\Gradjanski%20budzet%202019\Prilog%202%20-%20Pomocni%20dokument%20za%20tabele%20i%20grafik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G:\Gradjanski%20budzet%20primeri\gradjanski-budzet-pite-format%20NC%2025011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Desktop\2019%20budzset\Gradjanski%20budzet%202019\Prilog%202%20-%20Pomocni%20dokument%20za%20tabele%20i%20grafik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27"/>
          <c:y val="0.33374488188976459"/>
          <c:w val="0.62846713498254947"/>
          <c:h val="0.55553768720086449"/>
        </c:manualLayout>
      </c:layout>
      <c:pie3DChart>
        <c:varyColors val="1"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19"/>
          <c:y val="0.33374488188976437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86-4DB2-BB9D-FEC6D903DEFD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E86-4DB2-BB9D-FEC6D903DEFD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86-4DB2-BB9D-FEC6D903DEFD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0E86-4DB2-BB9D-FEC6D903DEFD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0E86-4DB2-BB9D-FEC6D903DEFD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86-4DB2-BB9D-FEC6D903DEFD}"/>
              </c:ext>
            </c:extLst>
          </c:dPt>
          <c:dLbls>
            <c:dLbl>
              <c:idx val="0"/>
              <c:layout>
                <c:manualLayout>
                  <c:x val="4.2935426600180394E-3"/>
                  <c:y val="-2.7461355565848406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Порески приходи
57%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E86-4DB2-BB9D-FEC6D903DEFD}"/>
                </c:ext>
              </c:extLst>
            </c:dLbl>
            <c:dLbl>
              <c:idx val="1"/>
              <c:layout>
                <c:manualLayout>
                  <c:x val="-1.8069228249396406E-2"/>
                  <c:y val="-6.2710267098965572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трансфери
16%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5.3609793382914966E-2"/>
                  <c:y val="1.990328855951829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други приходи
18%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E86-4DB2-BB9D-FEC6D903DEFD}"/>
                </c:ext>
              </c:extLst>
            </c:dLbl>
            <c:dLbl>
              <c:idx val="3"/>
              <c:layout>
                <c:manualLayout>
                  <c:x val="2.03732776854357E-2"/>
                  <c:y val="-2.0390427667129844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примања од продаје нефинансијске имовине
4%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E86-4DB2-BB9D-FEC6D903DEFD}"/>
                </c:ext>
              </c:extLst>
            </c:dLbl>
            <c:dLbl>
              <c:idx val="5"/>
              <c:layout>
                <c:manualLayout>
                  <c:x val="0.15408320493066255"/>
                  <c:y val="-1.2549019607843137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пренета средства ихз претходне године
5%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E86-4DB2-BB9D-FEC6D903DEFD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General</c:formatCode>
                <c:ptCount val="6"/>
                <c:pt idx="0">
                  <c:v>506712000</c:v>
                </c:pt>
                <c:pt idx="1">
                  <c:v>141331000</c:v>
                </c:pt>
                <c:pt idx="2">
                  <c:v>158125279</c:v>
                </c:pt>
                <c:pt idx="3">
                  <c:v>37600000</c:v>
                </c:pt>
                <c:pt idx="5">
                  <c:v>40000000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86-4DB2-BB9D-FEC6D903DEFD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 dirty="0">
                <a:solidFill>
                  <a:schemeClr val="accent1">
                    <a:lumMod val="75000"/>
                  </a:schemeClr>
                </a:solidFill>
              </a:rPr>
              <a:t>Структура расхода и издатака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65"/>
          <c:h val="0.47396905974988468"/>
        </c:manualLayout>
      </c:layout>
      <c:pie3DChart>
        <c:varyColors val="1"/>
        <c:ser>
          <c:idx val="0"/>
          <c:order val="0"/>
          <c:explosion val="15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explosion val="27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9.2449922958397532E-2"/>
                  <c:y val="5.1730625318360882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расходи за запослене
28%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6.1633281972265034E-3"/>
                  <c:y val="3.2292481086922981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коришћење услуга и роба
31%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5.6284210942373923E-2"/>
                  <c:y val="1.7913089021854716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субвенције
3%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3.3879381991744506E-2"/>
                  <c:y val="-2.238044979129303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дотације и трансфери
10%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1.3790802090366028E-2"/>
                  <c:y val="-3.9643809418001177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социјална помоћ
2%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2.3151540854434976E-2"/>
                  <c:y val="2.8568254320948468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остали расходи
10%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2.1008082435284969E-2"/>
                  <c:y val="-5.9173187106194548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Отплата камата
0%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0.14383230923059831"/>
                  <c:y val="-5.1622041995333851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Издаци за набавку нефинансијске имовине
16%</a:t>
                    </a:r>
                  </a:p>
                </c:rich>
              </c:tx>
              <c:dLblPos val="bestFit"/>
              <c:showCatName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Отплата камата</c:v>
                </c:pt>
                <c:pt idx="7">
                  <c:v>Издаци за набавку нефинансијске имовине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241992607</c:v>
                </c:pt>
                <c:pt idx="1">
                  <c:v>270644517</c:v>
                </c:pt>
                <c:pt idx="2">
                  <c:v>20780000</c:v>
                </c:pt>
                <c:pt idx="3">
                  <c:v>84236896</c:v>
                </c:pt>
                <c:pt idx="4">
                  <c:v>17472000</c:v>
                </c:pt>
                <c:pt idx="5">
                  <c:v>89763425</c:v>
                </c:pt>
                <c:pt idx="6">
                  <c:v>2200000</c:v>
                </c:pt>
                <c:pt idx="7">
                  <c:v>136678834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77"/>
          <c:y val="0.37589947089947162"/>
          <c:w val="0.40236148955495066"/>
          <c:h val="0.36484126984127024"/>
        </c:manualLayout>
      </c:layout>
      <c:pie3DChart>
        <c:varyColors val="1"/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2994"/>
          <c:y val="0.3758994708994719"/>
          <c:w val="0.40236148955495088"/>
          <c:h val="0.36484126984127041"/>
        </c:manualLayout>
      </c:layout>
      <c:pie3DChart>
        <c:varyColors val="1"/>
        <c:ser>
          <c:idx val="0"/>
          <c:order val="0"/>
          <c:explosion val="9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84-4F2A-A42B-3DE2BD54C65C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84-4F2A-A42B-3DE2BD54C65C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984-4F2A-A42B-3DE2BD54C65C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984-4F2A-A42B-3DE2BD54C65C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984-4F2A-A42B-3DE2BD54C65C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984-4F2A-A42B-3DE2BD54C65C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984-4F2A-A42B-3DE2BD54C65C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F2A-A42B-3DE2BD54C65C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5984-4F2A-A42B-3DE2BD54C65C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5984-4F2A-A42B-3DE2BD54C65C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5984-4F2A-A42B-3DE2BD54C65C}"/>
              </c:ext>
            </c:extLst>
          </c:dPt>
          <c:dPt>
            <c:idx val="11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5984-4F2A-A42B-3DE2BD54C65C}"/>
              </c:ext>
            </c:extLst>
          </c:dPt>
          <c:dP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5984-4F2A-A42B-3DE2BD54C65C}"/>
              </c:ext>
            </c:extLst>
          </c:dPt>
          <c:dP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5984-4F2A-A42B-3DE2BD54C65C}"/>
              </c:ext>
            </c:extLst>
          </c:dPt>
          <c:dP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5984-4F2A-A42B-3DE2BD54C65C}"/>
              </c:ext>
            </c:extLst>
          </c:dPt>
          <c:dPt>
            <c:idx val="15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5984-4F2A-A42B-3DE2BD54C65C}"/>
              </c:ext>
            </c:extLst>
          </c:dPt>
          <c:dPt>
            <c:idx val="16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4-5984-4F2A-A42B-3DE2BD54C65C}"/>
              </c:ext>
            </c:extLst>
          </c:dPt>
          <c:dLbls>
            <c:dLbl>
              <c:idx val="0"/>
              <c:layout>
                <c:manualLayout>
                  <c:x val="-0.21798365122615804"/>
                  <c:y val="-0.17195767195767195"/>
                </c:manualLayout>
              </c:layout>
              <c:tx>
                <c:rich>
                  <a:bodyPr/>
                  <a:lstStyle/>
                  <a:p>
                    <a:r>
                      <a:rPr lang="sr-Cyrl-RS" sz="1100" b="1" i="0" u="none" strike="noStrik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Становање, урбанизам и просторно планирање</a:t>
                    </a:r>
                    <a:r>
                      <a:rPr lang="ru-RU" dirty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
2%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1.8165161234954638E-2"/>
                  <c:y val="-0.23105736782902153"/>
                </c:manualLayout>
              </c:layout>
              <c:tx>
                <c:rich>
                  <a:bodyPr/>
                  <a:lstStyle/>
                  <a:p>
                    <a:r>
                      <a:rPr lang="sr-Cyrl-RS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sr-Cyrl-RS" sz="1100" b="1" i="0" u="none" strike="noStrik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Комуналне делатности</a:t>
                    </a:r>
                    <a:r>
                      <a:rPr lang="sr-Cyrl-RS" dirty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
9%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0.12534059945504086"/>
                  <c:y val="-0.18253989084697775"/>
                </c:manualLayout>
              </c:layout>
              <c:tx>
                <c:rich>
                  <a:bodyPr/>
                  <a:lstStyle/>
                  <a:p>
                    <a:r>
                      <a:rPr lang="sr-Cyrl-RS" sz="1100" b="1" i="0" u="none" strike="noStrik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Локални економски развој</a:t>
                    </a:r>
                    <a:r>
                      <a:rPr lang="sr-Cyrl-RS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sr-Cyrl-RS" dirty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
1%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0.15803814713896486"/>
                  <c:y val="-8.2010582010582006E-2"/>
                </c:manualLayout>
              </c:layout>
              <c:tx>
                <c:rich>
                  <a:bodyPr/>
                  <a:lstStyle/>
                  <a:p>
                    <a:r>
                      <a:rPr lang="sr-Cyrl-RS" sz="1100" b="1" i="0" u="none" strike="noStrik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Развој туризма</a:t>
                    </a:r>
                    <a:r>
                      <a:rPr lang="sr-Cyrl-RS" dirty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
1%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0.13987284287011809"/>
                  <c:y val="3.1746031746031744E-2"/>
                </c:manualLayout>
              </c:layout>
              <c:tx>
                <c:rich>
                  <a:bodyPr/>
                  <a:lstStyle/>
                  <a:p>
                    <a:r>
                      <a:rPr lang="sr-Cyrl-RS" sz="1100" b="1" i="0" u="none" strike="noStrik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Пољопривреда и рурални развој</a:t>
                    </a:r>
                    <a:r>
                      <a:rPr lang="ru-RU" dirty="0" smtClean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
3%</a:t>
                    </a:r>
                    <a:endParaRPr lang="ru-RU" dirty="0">
                      <a:solidFill>
                        <a:schemeClr val="tx2">
                          <a:lumMod val="10000"/>
                        </a:schemeClr>
                      </a:solidFill>
                    </a:endParaRPr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0.11458316348058672"/>
                  <c:y val="0.12698412698412698"/>
                </c:manualLayout>
              </c:layout>
              <c:tx>
                <c:rich>
                  <a:bodyPr/>
                  <a:lstStyle/>
                  <a:p>
                    <a:r>
                      <a:rPr lang="sr-Cyrl-RS" sz="1100" b="1" i="0" u="none" strike="noStrik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Заштита животне средине</a:t>
                    </a:r>
                    <a:r>
                      <a:rPr lang="sr-Cyrl-RS" dirty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
3%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layout>
                <c:manualLayout>
                  <c:x val="8.3560399636694122E-2"/>
                  <c:y val="0.26455026455026481"/>
                </c:manualLayout>
              </c:layout>
              <c:tx>
                <c:rich>
                  <a:bodyPr/>
                  <a:lstStyle/>
                  <a:p>
                    <a:r>
                      <a:rPr lang="sr-Cyrl-RS" sz="1100" b="1" i="0" u="none" strike="noStrik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Организација саобраћаја и саобраћајна инфраструктура </a:t>
                    </a:r>
                    <a:r>
                      <a:rPr lang="ru-RU" dirty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
3%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7"/>
              <c:layout>
                <c:manualLayout>
                  <c:x val="3.6330608537693048E-3"/>
                  <c:y val="0.31132045994250779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Предшколско васпитање и образовање</a:t>
                    </a:r>
                    <a:r>
                      <a:rPr lang="ru-RU" dirty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1</a:t>
                    </a:r>
                    <a:r>
                      <a:rPr lang="en-US" dirty="0" smtClean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2</a:t>
                    </a:r>
                    <a:r>
                      <a:rPr lang="ru-RU" dirty="0" smtClean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%</a:t>
                    </a:r>
                    <a:endParaRPr lang="ru-RU" dirty="0">
                      <a:solidFill>
                        <a:schemeClr val="tx2">
                          <a:lumMod val="10000"/>
                        </a:schemeClr>
                      </a:solidFill>
                    </a:endParaRPr>
                  </a:p>
                </c:rich>
              </c:tx>
              <c:dLblPos val="bestFit"/>
              <c:showCatName val="1"/>
              <c:showPercent val="1"/>
            </c:dLbl>
            <c:dLbl>
              <c:idx val="8"/>
              <c:layout>
                <c:manualLayout>
                  <c:x val="-0.12352421206204812"/>
                  <c:y val="0.19576719576719606"/>
                </c:manualLayout>
              </c:layout>
              <c:tx>
                <c:rich>
                  <a:bodyPr/>
                  <a:lstStyle/>
                  <a:p>
                    <a:r>
                      <a:rPr lang="sr-Cyrl-RS" sz="1100" b="1" i="0" u="none" strike="noStrik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Основно образовање и васпитање</a:t>
                    </a:r>
                    <a:r>
                      <a:rPr lang="ru-RU" dirty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
6%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9"/>
              <c:layout>
                <c:manualLayout>
                  <c:x val="-0.23978201634877383"/>
                  <c:y val="0.13227513227513241"/>
                </c:manualLayout>
              </c:layout>
              <c:tx>
                <c:rich>
                  <a:bodyPr/>
                  <a:lstStyle/>
                  <a:p>
                    <a:r>
                      <a:rPr lang="sr-Cyrl-RS" sz="1100" b="1" i="0" u="none" strike="noStrik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Средње образовање и васпитање</a:t>
                    </a:r>
                    <a:r>
                      <a:rPr lang="ru-RU" dirty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
4%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0"/>
              <c:layout>
                <c:manualLayout>
                  <c:x val="-0.36875581969147592"/>
                  <c:y val="0.10582010582010588"/>
                </c:manualLayout>
              </c:layout>
              <c:tx>
                <c:rich>
                  <a:bodyPr/>
                  <a:lstStyle/>
                  <a:p>
                    <a:r>
                      <a:rPr lang="sr-Cyrl-RS" sz="1100" b="1" i="0" u="none" strike="noStrik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Социјална и дечија заштита</a:t>
                    </a:r>
                    <a:r>
                      <a:rPr lang="ru-RU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</a:t>
                    </a:r>
                    <a:r>
                      <a:rPr lang="ru-RU" dirty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
5%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1"/>
              <c:layout>
                <c:manualLayout>
                  <c:x val="-0.4232515894641235"/>
                  <c:y val="7.9365079365079413E-3"/>
                </c:manualLayout>
              </c:layout>
              <c:tx>
                <c:rich>
                  <a:bodyPr/>
                  <a:lstStyle/>
                  <a:p>
                    <a:r>
                      <a:rPr lang="sr-Cyrl-RS" sz="1100" b="1" i="0" u="none" strike="noStrik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Здравствена заштита</a:t>
                    </a:r>
                    <a:r>
                      <a:rPr lang="sr-Cyrl-RS" dirty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
1%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2"/>
              <c:layout>
                <c:manualLayout>
                  <c:x val="-0.20708461169874187"/>
                  <c:y val="-0.1111111111111111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Развој културе и информисања</a:t>
                    </a:r>
                    <a:r>
                      <a:rPr lang="ru-RU" dirty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
14%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3"/>
              <c:layout>
                <c:manualLayout>
                  <c:x val="-0.11049625608788013"/>
                  <c:y val="-0.13756613756613786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Развој спорта и омладине</a:t>
                    </a:r>
                    <a:r>
                      <a:rPr lang="ru-RU" dirty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
5%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4"/>
              <c:layout>
                <c:manualLayout>
                  <c:x val="-0.11396911898274295"/>
                  <c:y val="-6.3492063492063502E-2"/>
                </c:manualLayout>
              </c:layout>
              <c:tx>
                <c:rich>
                  <a:bodyPr/>
                  <a:lstStyle/>
                  <a:p>
                    <a:r>
                      <a:rPr lang="sr-Cyrl-RS" sz="1100" b="1" i="0" u="none" strike="noStrik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Опште услуге локалне самоуправе </a:t>
                    </a:r>
                    <a:r>
                      <a:rPr lang="ru-RU" dirty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2</a:t>
                    </a:r>
                    <a:r>
                      <a:rPr lang="en-US" dirty="0" smtClean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6</a:t>
                    </a:r>
                    <a:r>
                      <a:rPr lang="ru-RU" dirty="0" smtClean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%</a:t>
                    </a:r>
                    <a:endParaRPr lang="ru-RU" dirty="0">
                      <a:solidFill>
                        <a:schemeClr val="tx2">
                          <a:lumMod val="10000"/>
                        </a:schemeClr>
                      </a:solidFill>
                    </a:endParaRPr>
                  </a:p>
                </c:rich>
              </c:tx>
              <c:dLblPos val="bestFit"/>
              <c:showCatName val="1"/>
              <c:showPercent val="1"/>
            </c:dLbl>
            <c:dLbl>
              <c:idx val="15"/>
              <c:layout>
                <c:manualLayout>
                  <c:x val="-0.2524977293369664"/>
                  <c:y val="-0.11904782735491397"/>
                </c:manualLayout>
              </c:layout>
              <c:tx>
                <c:rich>
                  <a:bodyPr/>
                  <a:lstStyle/>
                  <a:p>
                    <a:r>
                      <a:rPr lang="sr-Cyrl-RS" sz="1100" b="1" i="0" u="none" strike="noStrik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Политички систем локалне самоуправе</a:t>
                    </a:r>
                    <a:r>
                      <a:rPr lang="ru-RU" dirty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
5%</a:t>
                    </a:r>
                  </a:p>
                </c:rich>
              </c:tx>
              <c:dLblPos val="bestFit"/>
              <c:showCatName val="1"/>
              <c:showPercent val="1"/>
            </c:dLbl>
            <c:dLbl>
              <c:idx val="16"/>
              <c:layout>
                <c:manualLayout>
                  <c:x val="-1.8165447302738402E-2"/>
                  <c:y val="-0.17191184435278936"/>
                </c:manualLayout>
              </c:layout>
              <c:tx>
                <c:rich>
                  <a:bodyPr/>
                  <a:lstStyle/>
                  <a:p>
                    <a:r>
                      <a:rPr lang="sr-Cyrl-RS" sz="1100" b="1" i="0" u="none" strike="noStrike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Енергетска ефикасност  и обновљиви извори енергије</a:t>
                    </a:r>
                    <a:r>
                      <a:rPr lang="ru-RU" dirty="0">
                        <a:solidFill>
                          <a:schemeClr val="tx2">
                            <a:lumMod val="10000"/>
                          </a:schemeClr>
                        </a:solidFill>
                      </a:rPr>
                      <a:t>
0%</a:t>
                    </a:r>
                  </a:p>
                </c:rich>
              </c:tx>
              <c:dLblPos val="bestFit"/>
              <c:showCatName val="1"/>
              <c:showPercent val="1"/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CatName val="1"/>
            <c:showPercent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13879600</c:v>
                </c:pt>
                <c:pt idx="1">
                  <c:v>75890000</c:v>
                </c:pt>
                <c:pt idx="2">
                  <c:v>5980000</c:v>
                </c:pt>
                <c:pt idx="3">
                  <c:v>8498500</c:v>
                </c:pt>
                <c:pt idx="4">
                  <c:v>29400000</c:v>
                </c:pt>
                <c:pt idx="5">
                  <c:v>30025000</c:v>
                </c:pt>
                <c:pt idx="6">
                  <c:v>24102105</c:v>
                </c:pt>
                <c:pt idx="7">
                  <c:v>114989400</c:v>
                </c:pt>
                <c:pt idx="8">
                  <c:v>50697396</c:v>
                </c:pt>
                <c:pt idx="9">
                  <c:v>31971000</c:v>
                </c:pt>
                <c:pt idx="10">
                  <c:v>43064000</c:v>
                </c:pt>
                <c:pt idx="11">
                  <c:v>11325000</c:v>
                </c:pt>
                <c:pt idx="12">
                  <c:v>120984088</c:v>
                </c:pt>
                <c:pt idx="13">
                  <c:v>40070000</c:v>
                </c:pt>
                <c:pt idx="14">
                  <c:v>240543816</c:v>
                </c:pt>
                <c:pt idx="15">
                  <c:v>42248374</c:v>
                </c:pt>
                <c:pt idx="16">
                  <c:v>100000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984-4F2A-A42B-3DE2BD54C65C}"/>
            </c:ext>
          </c:extLst>
        </c:ser>
      </c:pie3D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endParaRPr lang="sr-Cyrl-RS" sz="1600" dirty="0"/>
        </a:p>
        <a:p>
          <a:r>
            <a:rPr lang="en-US" sz="1600" dirty="0" smtClean="0">
              <a:solidFill>
                <a:schemeClr val="accent1">
                  <a:lumMod val="50000"/>
                </a:schemeClr>
              </a:solidFill>
            </a:rPr>
            <a:t>   </a:t>
          </a:r>
          <a:r>
            <a:rPr lang="sr-Cyrl-RS" sz="1600" dirty="0" smtClean="0">
              <a:solidFill>
                <a:schemeClr val="accent1">
                  <a:lumMod val="50000"/>
                </a:schemeClr>
              </a:solidFill>
            </a:rPr>
            <a:t>Скупштина </a:t>
          </a:r>
          <a:r>
            <a:rPr lang="sr-Cyrl-RS" sz="1600" dirty="0">
              <a:solidFill>
                <a:schemeClr val="accent1">
                  <a:lumMod val="50000"/>
                </a:schemeClr>
              </a:solidFill>
            </a:rPr>
            <a:t>општине</a:t>
          </a:r>
        </a:p>
        <a:p>
          <a:r>
            <a:rPr lang="en-US" sz="1600" dirty="0" smtClean="0">
              <a:solidFill>
                <a:schemeClr val="accent1">
                  <a:lumMod val="50000"/>
                </a:schemeClr>
              </a:solidFill>
            </a:rPr>
            <a:t>     </a:t>
          </a:r>
          <a:r>
            <a:rPr lang="sr-Cyrl-RS" sz="1600" dirty="0" smtClean="0">
              <a:solidFill>
                <a:schemeClr val="accent1">
                  <a:lumMod val="50000"/>
                </a:schemeClr>
              </a:solidFill>
            </a:rPr>
            <a:t>Председник </a:t>
          </a:r>
          <a:r>
            <a:rPr lang="sr-Cyrl-RS" sz="1600" dirty="0">
              <a:solidFill>
                <a:schemeClr val="accent1">
                  <a:lumMod val="50000"/>
                </a:schemeClr>
              </a:solidFill>
            </a:rPr>
            <a:t>општине</a:t>
          </a:r>
        </a:p>
        <a:p>
          <a:r>
            <a:rPr lang="sr-Cyrl-RS" sz="1600" dirty="0">
              <a:solidFill>
                <a:schemeClr val="accent1">
                  <a:lumMod val="50000"/>
                </a:schemeClr>
              </a:solidFill>
            </a:rPr>
            <a:t>Општинско веће</a:t>
          </a:r>
        </a:p>
        <a:p>
          <a:r>
            <a:rPr lang="sr-Cyrl-RS" sz="1600" dirty="0">
              <a:solidFill>
                <a:schemeClr val="accent1">
                  <a:lumMod val="50000"/>
                </a:schemeClr>
              </a:solidFill>
            </a:rPr>
            <a:t>Општинско правобранилаштво</a:t>
          </a:r>
        </a:p>
        <a:p>
          <a:r>
            <a:rPr lang="sr-Cyrl-RS" sz="1600" dirty="0">
              <a:solidFill>
                <a:schemeClr val="accent1">
                  <a:lumMod val="50000"/>
                </a:schemeClr>
              </a:solidFill>
            </a:rPr>
            <a:t>Општинска управа</a:t>
          </a:r>
          <a:endParaRPr lang="en-US" sz="1600" dirty="0">
            <a:solidFill>
              <a:schemeClr val="accent1">
                <a:lumMod val="50000"/>
              </a:schemeClr>
            </a:solidFill>
          </a:endParaRPr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200" dirty="0">
              <a:solidFill>
                <a:schemeClr val="accent1">
                  <a:lumMod val="50000"/>
                </a:schemeClr>
              </a:solidFill>
            </a:rPr>
            <a:t>Предшколска </a:t>
          </a:r>
          <a:r>
            <a:rPr lang="sr-Cyrl-RS" sz="1200" dirty="0" smtClean="0">
              <a:solidFill>
                <a:schemeClr val="accent1">
                  <a:lumMod val="50000"/>
                </a:schemeClr>
              </a:solidFill>
            </a:rPr>
            <a:t>установа</a:t>
          </a:r>
          <a:endParaRPr lang="en-US" sz="1200" dirty="0" smtClean="0">
            <a:solidFill>
              <a:schemeClr val="accent1">
                <a:lumMod val="50000"/>
              </a:schemeClr>
            </a:solidFill>
          </a:endParaRPr>
        </a:p>
        <a:p>
          <a:r>
            <a:rPr lang="sr-Cyrl-RS" sz="1200" dirty="0" smtClean="0">
              <a:solidFill>
                <a:schemeClr val="accent1">
                  <a:lumMod val="50000"/>
                </a:schemeClr>
              </a:solidFill>
            </a:rPr>
            <a:t>Месне </a:t>
          </a:r>
          <a:r>
            <a:rPr lang="sr-Cyrl-RS" sz="1200" dirty="0">
              <a:solidFill>
                <a:schemeClr val="accent1">
                  <a:lumMod val="50000"/>
                </a:schemeClr>
              </a:solidFill>
            </a:rPr>
            <a:t>заједнице</a:t>
          </a:r>
        </a:p>
        <a:p>
          <a:r>
            <a:rPr lang="sr-Cyrl-RS" sz="1200" dirty="0">
              <a:solidFill>
                <a:schemeClr val="accent1">
                  <a:lumMod val="50000"/>
                </a:schemeClr>
              </a:solidFill>
            </a:rPr>
            <a:t>Установе </a:t>
          </a:r>
          <a:r>
            <a:rPr lang="sr-Cyrl-RS" sz="1200" dirty="0" smtClean="0">
              <a:solidFill>
                <a:schemeClr val="accent1">
                  <a:lumMod val="50000"/>
                </a:schemeClr>
              </a:solidFill>
            </a:rPr>
            <a:t>културе</a:t>
          </a:r>
        </a:p>
        <a:p>
          <a:r>
            <a:rPr lang="sr-Cyrl-RS" sz="1200" dirty="0" smtClean="0">
              <a:solidFill>
                <a:schemeClr val="accent1">
                  <a:lumMod val="50000"/>
                </a:schemeClr>
              </a:solidFill>
            </a:rPr>
            <a:t>Туристичка Организација</a:t>
          </a:r>
          <a:endParaRPr lang="sr-Cyrl-RS" sz="1200" dirty="0">
            <a:solidFill>
              <a:schemeClr val="accent1">
                <a:lumMod val="50000"/>
              </a:schemeClr>
            </a:solidFill>
          </a:endParaRPr>
        </a:p>
        <a:p>
          <a:endParaRPr lang="sr-Cyrl-RS" sz="1200" dirty="0">
            <a:solidFill>
              <a:schemeClr val="accent1">
                <a:lumMod val="50000"/>
              </a:schemeClr>
            </a:solidFill>
          </a:endParaRP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endParaRPr lang="sr-Cyrl-RS" sz="1200" dirty="0">
            <a:solidFill>
              <a:schemeClr val="accent1">
                <a:lumMod val="50000"/>
              </a:schemeClr>
            </a:solidFill>
          </a:endParaRPr>
        </a:p>
        <a:p>
          <a:r>
            <a:rPr lang="sr-Cyrl-RS" sz="1200" dirty="0" smtClean="0">
              <a:solidFill>
                <a:schemeClr val="accent1">
                  <a:lumMod val="50000"/>
                </a:schemeClr>
              </a:solidFill>
            </a:rPr>
            <a:t>Основне школе </a:t>
          </a:r>
        </a:p>
        <a:p>
          <a:r>
            <a:rPr lang="sr-Cyrl-RS" sz="1200" dirty="0" smtClean="0">
              <a:solidFill>
                <a:schemeClr val="accent1">
                  <a:lumMod val="50000"/>
                </a:schemeClr>
              </a:solidFill>
            </a:rPr>
            <a:t>Средње школе</a:t>
          </a:r>
          <a:endParaRPr lang="en-US" sz="1200" dirty="0" smtClean="0">
            <a:solidFill>
              <a:schemeClr val="accent1">
                <a:lumMod val="50000"/>
              </a:schemeClr>
            </a:solidFill>
          </a:endParaRPr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27FAA485-88D5-4E64-9AB2-6BE6E689AF89}">
      <dgm:prSet/>
      <dgm:spPr/>
    </dgm:pt>
    <dgm:pt modelId="{720D0B7B-751A-49D2-836A-FFE9F3F7C672}" type="parTrans" cxnId="{07842925-1BC6-4EA9-83EE-60D3BDB73D97}">
      <dgm:prSet/>
      <dgm:spPr/>
      <dgm:t>
        <a:bodyPr/>
        <a:lstStyle/>
        <a:p>
          <a:endParaRPr lang="en-US"/>
        </a:p>
      </dgm:t>
    </dgm:pt>
    <dgm:pt modelId="{A07AC115-7A91-4272-8E41-74849DF6338E}" type="sibTrans" cxnId="{07842925-1BC6-4EA9-83EE-60D3BDB73D97}">
      <dgm:prSet/>
      <dgm:spPr/>
      <dgm:t>
        <a:bodyPr/>
        <a:lstStyle/>
        <a:p>
          <a:endParaRPr lang="en-US"/>
        </a:p>
      </dgm:t>
    </dgm:pt>
    <dgm:pt modelId="{66126D85-2711-4BE4-9434-D691D2551ED9}">
      <dgm:prSet/>
      <dgm:spPr/>
    </dgm:pt>
    <dgm:pt modelId="{331DD840-B64C-4E12-BFD0-68EFBC599C22}" type="parTrans" cxnId="{27F4FD7A-463D-48E8-B774-F61396336D1D}">
      <dgm:prSet/>
      <dgm:spPr/>
      <dgm:t>
        <a:bodyPr/>
        <a:lstStyle/>
        <a:p>
          <a:endParaRPr lang="en-US"/>
        </a:p>
      </dgm:t>
    </dgm:pt>
    <dgm:pt modelId="{49B37269-B1EE-45B5-A662-8D86D334F4EE}" type="sibTrans" cxnId="{27F4FD7A-463D-48E8-B774-F61396336D1D}">
      <dgm:prSet/>
      <dgm:spPr/>
      <dgm:t>
        <a:bodyPr/>
        <a:lstStyle/>
        <a:p>
          <a:endParaRPr lang="en-US"/>
        </a:p>
      </dgm:t>
    </dgm:pt>
    <dgm:pt modelId="{8ED67401-DFF9-420F-9311-45B6678D8ECF}">
      <dgm:prSet phldrT="[Text]" custScaleX="141640" custScaleY="156669" custLinFactNeighborX="-19703" custLinFactNeighborY="-3188"/>
      <dgm:spPr>
        <a:solidFill>
          <a:srgbClr val="FFC000"/>
        </a:solidFill>
      </dgm:spPr>
    </dgm:pt>
    <dgm:pt modelId="{8CC9AC4F-8088-4B2F-97E6-548585023817}" type="parTrans" cxnId="{11D4D022-3AAF-46FA-B097-3FBC02037350}">
      <dgm:prSet/>
      <dgm:spPr/>
      <dgm:t>
        <a:bodyPr/>
        <a:lstStyle/>
        <a:p>
          <a:endParaRPr lang="en-US"/>
        </a:p>
      </dgm:t>
    </dgm:pt>
    <dgm:pt modelId="{1AF980CA-4052-4A0D-9164-64C466FA89D9}" type="sibTrans" cxnId="{11D4D022-3AAF-46FA-B097-3FBC02037350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 custLinFactNeighborX="-670" custLinFactNeighborY="-1067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41640" custScaleY="156669" custLinFactNeighborX="-19703" custLinFactNeighborY="-318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 custScaleX="57917" custScaleY="45676" custLinFactX="85323" custLinFactY="8739" custLinFactNeighborX="100000" custLinFactNeighborY="100000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 custScaleX="91533" custScaleY="81858" custLinFactX="-157829" custLinFactY="75645" custLinFactNeighborX="-20000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 custScaleX="151407" custScaleY="100000" custLinFactX="500000" custLinFactNeighborX="547079" custLinFactNeighborY="93511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11D4D022-3AAF-46FA-B097-3FBC02037350}" srcId="{2915701C-9177-4F63-BC4A-2A3F58667EEF}" destId="{8ED67401-DFF9-420F-9311-45B6678D8ECF}" srcOrd="6" destOrd="0" parTransId="{8CC9AC4F-8088-4B2F-97E6-548585023817}" sibTransId="{1AF980CA-4052-4A0D-9164-64C466FA89D9}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27F4FD7A-463D-48E8-B774-F61396336D1D}" srcId="{2915701C-9177-4F63-BC4A-2A3F58667EEF}" destId="{66126D85-2711-4BE4-9434-D691D2551ED9}" srcOrd="5" destOrd="0" parTransId="{331DD840-B64C-4E12-BFD0-68EFBC599C22}" sibTransId="{49B37269-B1EE-45B5-A662-8D86D334F4EE}"/>
    <dgm:cxn modelId="{07842925-1BC6-4EA9-83EE-60D3BDB73D97}" srcId="{2915701C-9177-4F63-BC4A-2A3F58667EEF}" destId="{27FAA485-88D5-4E64-9AB2-6BE6E689AF89}" srcOrd="4" destOrd="0" parTransId="{720D0B7B-751A-49D2-836A-FFE9F3F7C672}" sibTransId="{A07AC115-7A91-4272-8E41-74849DF6338E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>
              <a:solidFill>
                <a:schemeClr val="accent1">
                  <a:lumMod val="50000"/>
                </a:schemeClr>
              </a:solidFill>
            </a:rPr>
            <a:t>На основу чега се доноси буџет</a:t>
          </a:r>
          <a:r>
            <a:rPr lang="en-US" sz="3000" dirty="0">
              <a:solidFill>
                <a:schemeClr val="accent1">
                  <a:lumMod val="50000"/>
                </a:schemeClr>
              </a:solidFill>
            </a:rPr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>
              <a:solidFill>
                <a:schemeClr val="accent1">
                  <a:lumMod val="50000"/>
                </a:schemeClr>
              </a:solidFill>
            </a:rPr>
            <a:t>Закони и прописи:</a:t>
          </a:r>
        </a:p>
        <a:p>
          <a:pPr algn="l"/>
          <a:r>
            <a:rPr lang="sr-Cyrl-RS" sz="1400" dirty="0">
              <a:solidFill>
                <a:schemeClr val="accent1">
                  <a:lumMod val="50000"/>
                </a:schemeClr>
              </a:solidFill>
            </a:rPr>
            <a:t>Закон о финансирању локалне самоуправе,</a:t>
          </a:r>
          <a:endParaRPr lang="sr-Latn-RS" sz="1400" dirty="0">
            <a:solidFill>
              <a:schemeClr val="accent1">
                <a:lumMod val="50000"/>
              </a:schemeClr>
            </a:solidFill>
          </a:endParaRPr>
        </a:p>
        <a:p>
          <a:pPr algn="l"/>
          <a:r>
            <a:rPr lang="sr-Cyrl-RS" sz="1400" dirty="0">
              <a:solidFill>
                <a:schemeClr val="accent1">
                  <a:lumMod val="50000"/>
                </a:schemeClr>
              </a:solidFill>
            </a:rPr>
            <a:t>Закон о буџетском систему,</a:t>
          </a:r>
          <a:endParaRPr lang="sr-Latn-RS" sz="1400" dirty="0">
            <a:solidFill>
              <a:schemeClr val="accent1">
                <a:lumMod val="50000"/>
              </a:schemeClr>
            </a:solidFill>
          </a:endParaRPr>
        </a:p>
        <a:p>
          <a:pPr algn="l"/>
          <a:r>
            <a:rPr lang="sr-Cyrl-RS" sz="1400" dirty="0">
              <a:solidFill>
                <a:schemeClr val="accent1">
                  <a:lumMod val="50000"/>
                </a:schemeClr>
              </a:solidFill>
            </a:rPr>
            <a:t>Закон о локалној самоуправи, </a:t>
          </a:r>
          <a:endParaRPr lang="sr-Latn-RS" sz="1400" dirty="0">
            <a:solidFill>
              <a:schemeClr val="accent1">
                <a:lumMod val="50000"/>
              </a:schemeClr>
            </a:solidFill>
          </a:endParaRPr>
        </a:p>
        <a:p>
          <a:pPr algn="l"/>
          <a:r>
            <a:rPr lang="sr-Cyrl-RS" sz="1400" dirty="0">
              <a:solidFill>
                <a:schemeClr val="accent1">
                  <a:lumMod val="50000"/>
                </a:schemeClr>
              </a:solidFill>
            </a:rPr>
            <a:t>Упутство Министарства финансија за припрему одлуке о буџету за 2019. годину и др.</a:t>
          </a:r>
        </a:p>
        <a:p>
          <a:pPr algn="l"/>
          <a:r>
            <a:rPr lang="sr-Cyrl-RS" sz="1400" dirty="0">
              <a:solidFill>
                <a:schemeClr val="accent1">
                  <a:lumMod val="50000"/>
                </a:schemeClr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>
              <a:solidFill>
                <a:schemeClr val="accent1">
                  <a:lumMod val="50000"/>
                </a:schemeClr>
              </a:solidFill>
            </a:rPr>
            <a:t>Стратешки документи:</a:t>
          </a:r>
        </a:p>
        <a:p>
          <a:pPr algn="l"/>
          <a:r>
            <a:rPr lang="sr-Cyrl-RS" sz="1400" dirty="0">
              <a:solidFill>
                <a:schemeClr val="accent1">
                  <a:lumMod val="50000"/>
                </a:schemeClr>
              </a:solidFill>
            </a:rPr>
            <a:t>Стратегија развоја</a:t>
          </a:r>
          <a:endParaRPr lang="sr-Latn-RS" sz="1400" dirty="0">
            <a:solidFill>
              <a:schemeClr val="accent1">
                <a:lumMod val="50000"/>
              </a:schemeClr>
            </a:solidFill>
          </a:endParaRPr>
        </a:p>
        <a:p>
          <a:pPr algn="l"/>
          <a:r>
            <a:rPr lang="sr-Cyrl-RS" sz="1400" dirty="0">
              <a:solidFill>
                <a:schemeClr val="accent1">
                  <a:lumMod val="50000"/>
                </a:schemeClr>
              </a:solidFill>
            </a:rPr>
            <a:t>Акциони планови за поједине области</a:t>
          </a:r>
          <a:endParaRPr lang="en-US" sz="1400" dirty="0">
            <a:solidFill>
              <a:schemeClr val="accent1">
                <a:lumMod val="50000"/>
              </a:schemeClr>
            </a:solidFill>
          </a:endParaRPr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>
              <a:solidFill>
                <a:schemeClr val="accent1">
                  <a:lumMod val="50000"/>
                </a:schemeClr>
              </a:solidFill>
            </a:rPr>
            <a:t>Потребе буџетских корисника</a:t>
          </a:r>
          <a:endParaRPr lang="en-US" sz="1400" dirty="0">
            <a:solidFill>
              <a:schemeClr val="accent1">
                <a:lumMod val="50000"/>
              </a:schemeClr>
            </a:solidFill>
          </a:endParaRPr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>
              <a:solidFill>
                <a:schemeClr val="accent1">
                  <a:lumMod val="50000"/>
                </a:schemeClr>
              </a:solidFill>
            </a:rPr>
            <a:t>Започети пројекти из ранијих година</a:t>
          </a:r>
          <a:endParaRPr lang="en-US" sz="1400" dirty="0">
            <a:solidFill>
              <a:schemeClr val="accent1">
                <a:lumMod val="50000"/>
              </a:schemeClr>
            </a:solidFill>
          </a:endParaRPr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>
              <a:solidFill>
                <a:schemeClr val="accent1">
                  <a:lumMod val="50000"/>
                </a:schemeClr>
              </a:solidFill>
            </a:rPr>
            <a:t>Остварење прошлогодишњег буџета</a:t>
          </a:r>
          <a:endParaRPr lang="en-US" sz="1400" dirty="0">
            <a:solidFill>
              <a:schemeClr val="accent1">
                <a:lumMod val="50000"/>
              </a:schemeClr>
            </a:solidFill>
          </a:endParaRPr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 custLinFactNeighborX="1896" custLinFactNeighborY="-6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accent2">
                  <a:lumMod val="60000"/>
                  <a:lumOff val="40000"/>
                </a:schemeClr>
              </a:solidFill>
            </a:rPr>
            <a:t>Укупан буџет општине </a:t>
          </a:r>
          <a:r>
            <a:rPr lang="en-US" sz="13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883.768.279,00</a:t>
          </a:r>
          <a:endParaRPr lang="en-US" sz="1300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</a:t>
          </a:r>
          <a:r>
            <a:rPr lang="en-US" dirty="0" smtClean="0">
              <a:solidFill>
                <a:schemeClr val="accent1"/>
              </a:solidFill>
            </a:rPr>
            <a:t>782.412.887,00</a:t>
          </a:r>
          <a:endParaRPr lang="en-US" dirty="0">
            <a:solidFill>
              <a:schemeClr val="accent1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1BFF2E57-C3C3-41C5-AD27-AD5B3875851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sr-Cyrl-RS" dirty="0">
              <a:solidFill>
                <a:schemeClr val="accent2">
                  <a:lumMod val="60000"/>
                  <a:lumOff val="40000"/>
                </a:schemeClr>
              </a:solidFill>
            </a:rPr>
            <a:t>Средства из осталих извора </a:t>
          </a:r>
          <a:r>
            <a:rPr lang="en-US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101.355.392,00</a:t>
          </a:r>
          <a:endParaRPr lang="en-US" dirty="0">
            <a:solidFill>
              <a:schemeClr val="accent2">
                <a:lumMod val="60000"/>
                <a:lumOff val="40000"/>
              </a:schemeClr>
            </a:solidFill>
          </a:endParaRPr>
        </a:p>
      </dgm:t>
    </dgm:pt>
    <dgm:pt modelId="{16C36D11-8C3A-418B-89AD-79984C43541D}" type="parTrans" cxnId="{102028BE-B492-4CC2-B891-2B4A0D121B22}">
      <dgm:prSet/>
      <dgm:spPr/>
      <dgm:t>
        <a:bodyPr/>
        <a:lstStyle/>
        <a:p>
          <a:endParaRPr lang="en-US"/>
        </a:p>
      </dgm:t>
    </dgm:pt>
    <dgm:pt modelId="{E3D49EE4-B8C9-4269-B149-653B95D47416}" type="sibTrans" cxnId="{102028BE-B492-4CC2-B891-2B4A0D121B2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2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6C1FFF0F-B1A4-4C41-B9D3-30452A0DFA4B}" type="pres">
      <dgm:prSet presAssocID="{567740A1-931A-404E-B8A7-DCAB60009AEA}" presName="node" presStyleLbl="node1" presStyleIdx="1" presStyleCnt="3" custScaleX="130342" custScaleY="84618" custLinFactX="133199" custLinFactNeighborX="200000" custLinFactNeighborY="48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35084-2DEE-4C9C-8259-DF4374B4BFC7}" type="pres">
      <dgm:prSet presAssocID="{097825AB-8F2B-4EF3-ABE1-7DCEF8027B99}" presName="spacerL" presStyleCnt="0"/>
      <dgm:spPr/>
    </dgm:pt>
    <dgm:pt modelId="{4F4F87F2-8514-4849-B974-53331EFFA6A3}" type="pres">
      <dgm:prSet presAssocID="{097825AB-8F2B-4EF3-ABE1-7DCEF8027B99}" presName="sibTrans" presStyleLbl="sibTrans2D1" presStyleIdx="1" presStyleCnt="2" custLinFactX="-66105" custLinFactNeighborX="-100000" custLinFactNeighborY="1705"/>
      <dgm:spPr/>
      <dgm:t>
        <a:bodyPr/>
        <a:lstStyle/>
        <a:p>
          <a:endParaRPr lang="en-US"/>
        </a:p>
      </dgm:t>
    </dgm:pt>
    <dgm:pt modelId="{DB23206D-9806-4AA8-923C-592167F0D1C1}" type="pres">
      <dgm:prSet presAssocID="{097825AB-8F2B-4EF3-ABE1-7DCEF8027B99}" presName="spacerR" presStyleCnt="0"/>
      <dgm:spPr/>
    </dgm:pt>
    <dgm:pt modelId="{A6BD896E-4D4C-4AE1-9C22-3ED8631C5A0A}" type="pres">
      <dgm:prSet presAssocID="{1BFF2E57-C3C3-41C5-AD27-AD5B38758512}" presName="node" presStyleLbl="node1" presStyleIdx="2" presStyleCnt="3" custScaleX="96115" custScaleY="96476" custLinFactX="-199529" custLinFactNeighborX="-200000" custLinFactNeighborY="-1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B1A00774-0D3C-406F-9413-9997B0306F44}" srcId="{028ECFAC-63B3-40F0-9E03-B31D365E432C}" destId="{567740A1-931A-404E-B8A7-DCAB60009AEA}" srcOrd="1" destOrd="0" parTransId="{0643A071-2AC8-4124-916D-3A8BE5775A6D}" sibTransId="{097825AB-8F2B-4EF3-ABE1-7DCEF8027B99}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C2B40DC6-747D-4537-9359-BEF984154664}" type="presOf" srcId="{1BFF2E57-C3C3-41C5-AD27-AD5B38758512}" destId="{A6BD896E-4D4C-4AE1-9C22-3ED8631C5A0A}" srcOrd="0" destOrd="0" presId="urn:microsoft.com/office/officeart/2005/8/layout/equation1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102028BE-B492-4CC2-B891-2B4A0D121B22}" srcId="{028ECFAC-63B3-40F0-9E03-B31D365E432C}" destId="{1BFF2E57-C3C3-41C5-AD27-AD5B38758512}" srcOrd="2" destOrd="0" parTransId="{16C36D11-8C3A-418B-89AD-79984C43541D}" sibTransId="{E3D49EE4-B8C9-4269-B149-653B95D47416}"/>
    <dgm:cxn modelId="{57D60159-FCF0-44F7-9FE6-0AAEED3F2D84}" type="presOf" srcId="{097825AB-8F2B-4EF3-ABE1-7DCEF8027B99}" destId="{4F4F87F2-8514-4849-B974-53331EFFA6A3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E0497DF6-7B98-411C-B02B-83AD89D9A9DD}" type="presParOf" srcId="{688A0EC4-0F6D-4987-959D-CA5F27B3CF24}" destId="{6C1FFF0F-B1A4-4C41-B9D3-30452A0DFA4B}" srcOrd="4" destOrd="0" presId="urn:microsoft.com/office/officeart/2005/8/layout/equation1"/>
    <dgm:cxn modelId="{683D6580-438D-46FB-9EFB-AC2E20018917}" type="presParOf" srcId="{688A0EC4-0F6D-4987-959D-CA5F27B3CF24}" destId="{50E35084-2DEE-4C9C-8259-DF4374B4BFC7}" srcOrd="5" destOrd="0" presId="urn:microsoft.com/office/officeart/2005/8/layout/equation1"/>
    <dgm:cxn modelId="{94E030DA-DD87-4483-B009-1FD97952F7AE}" type="presParOf" srcId="{688A0EC4-0F6D-4987-959D-CA5F27B3CF24}" destId="{4F4F87F2-8514-4849-B974-53331EFFA6A3}" srcOrd="6" destOrd="0" presId="urn:microsoft.com/office/officeart/2005/8/layout/equation1"/>
    <dgm:cxn modelId="{41A0E85A-E619-4349-8C37-C98B205B7192}" type="presParOf" srcId="{688A0EC4-0F6D-4987-959D-CA5F27B3CF24}" destId="{DB23206D-9806-4AA8-923C-592167F0D1C1}" srcOrd="7" destOrd="0" presId="urn:microsoft.com/office/officeart/2005/8/layout/equation1"/>
    <dgm:cxn modelId="{82B0284B-7D49-49D9-8F4C-3F382226E661}" type="presParOf" srcId="{688A0EC4-0F6D-4987-959D-CA5F27B3CF24}" destId="{A6BD896E-4D4C-4AE1-9C22-3ED8631C5A0A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>
            <a:solidFill>
              <a:schemeClr val="tx2">
                <a:lumMod val="10000"/>
              </a:schemeClr>
            </a:solidFill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0" i="0" dirty="0">
              <a:solidFill>
                <a:schemeClr val="tx2">
                  <a:lumMod val="10000"/>
                </a:schemeClr>
              </a:solidFill>
            </a:rPr>
            <a:t>Донације</a:t>
          </a:r>
          <a:r>
            <a:rPr lang="sr-Cyrl-CS" sz="1400" b="1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sr-Cyrl-CS" sz="1400" dirty="0">
              <a:solidFill>
                <a:schemeClr val="tx2">
                  <a:lumMod val="10000"/>
                </a:schemeClr>
              </a:solidFill>
            </a:rPr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огу бити </a:t>
          </a:r>
          <a:r>
            <a:rPr lang="sr-Cyrl-RS" altLang="en-US" sz="1400" b="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наменски</a:t>
          </a:r>
          <a:r>
            <a:rPr lang="sr-Cyrl-RS" altLang="en-US" sz="14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 (</a:t>
          </a:r>
          <a:r>
            <a:rPr lang="sr-Cyrl-RS" altLang="en-US" sz="14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ненаменски</a:t>
          </a:r>
          <a:r>
            <a:rPr lang="sr-Cyrl-RS" altLang="en-US" sz="1400" b="1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 (</a:t>
          </a:r>
          <a:r>
            <a:rPr lang="sr-Cyrl-RS" altLang="en-US" sz="14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>
            <a:solidFill>
              <a:schemeClr val="tx2">
                <a:lumMod val="10000"/>
              </a:schemeClr>
            </a:solidFill>
          </a:endParaRP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tx2">
                  <a:lumMod val="1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tx2">
                <a:lumMod val="1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</a:t>
          </a:r>
          <a:r>
            <a:rPr lang="sr-Cyrl-RS" altLang="en-US" sz="1400" dirty="0">
              <a:solidFill>
                <a:schemeClr val="tx2">
                  <a:lumMod val="10000"/>
                </a:schemeClr>
              </a:solidFill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dirty="0">
            <a:solidFill>
              <a:schemeClr val="tx2">
                <a:lumMod val="10000"/>
              </a:schemeClr>
            </a:solidFill>
          </a:endParaRPr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5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5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5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5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4" presStyleCnt="5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FAF999-9E08-4A6A-A6D7-11D7E30AC118}" type="presOf" srcId="{EEA47F19-311D-44B3-AAA4-35C98BD4844B}" destId="{EFEB1020-9C17-48DC-BBE0-54FA743F9F7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53E397A2-7CAD-4A4C-ABDE-885D92961EB2}" type="presOf" srcId="{FE2BA0E8-81AC-463B-B498-EF464F5BCE06}" destId="{9893D59A-7FEC-486D-89C4-D28135F6121C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1D90891A-5CA6-46E0-9B94-066929D862D5}" type="presOf" srcId="{28888755-727E-436B-B2F2-DA7896544A65}" destId="{9312B733-3AEB-49F6-8245-08553BA2949B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B07D637A-714A-406B-993E-0E5A5B39956B}" type="presOf" srcId="{E1B79EE1-1157-4302-AB0B-8FEDC81165FD}" destId="{F40D94EA-52E0-4740-A924-EAF350BDF213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EBB09AF-7741-47ED-B436-933466BD5F46}" srcId="{EEA47F19-311D-44B3-AAA4-35C98BD4844B}" destId="{E1AD8724-28DC-48C5-B75E-B0D1F33E6279}" srcOrd="4" destOrd="0" parTransId="{411CE078-310E-457E-A7C1-09A580CCEBB0}" sibTransId="{BCA81F17-B88D-47F3-91A4-C02EC1C807D8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F06063E2-D018-4F42-A342-274E0902DE34}" type="presOf" srcId="{A22D28D0-C0EE-4FAC-9411-A8A4995FB17B}" destId="{B43D6F8D-5103-4DCA-8971-053A6B7A987B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E9154DB6-8B71-4C47-A778-19BA49538396}" type="presOf" srcId="{92FD0664-EE76-4121-BE7B-68FC1EE5F4D7}" destId="{C6BA9D27-2D60-4BA7-98A9-E18E57FDB6CB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021894C-289A-4B28-BA0D-6767C27230B8}" type="presOf" srcId="{D45E583C-4AAD-40D2-9D24-9A0A68141567}" destId="{7BB6658A-32E0-42C7-B82A-240BF45CF27D}" srcOrd="0" destOrd="0" presId="urn:diagrams.loki3.com/BracketList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C3FF0216-0C3D-49E3-97BA-BD3CECD08547}" type="presParOf" srcId="{EFEB1020-9C17-48DC-BBE0-54FA743F9F75}" destId="{2B991069-479A-498A-AF83-5B33CD9F12C6}" srcOrd="8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883.768.279,00</a:t>
          </a:r>
          <a:r>
            <a:rPr lang="sr-Cyrl-RS" dirty="0" smtClean="0"/>
            <a:t> </a:t>
          </a:r>
          <a:r>
            <a:rPr lang="sr-Cyrl-RS" dirty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</a:t>
          </a:r>
          <a:r>
            <a:rPr lang="en-US" dirty="0" smtClean="0"/>
            <a:t> </a:t>
          </a:r>
          <a:r>
            <a:rPr lang="sr-Cyrl-RS" dirty="0" smtClean="0"/>
            <a:t>од  </a:t>
          </a:r>
          <a:r>
            <a:rPr lang="sr-Cyrl-RS" dirty="0"/>
            <a:t>пореза  </a:t>
          </a:r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506.712.000,00</a:t>
          </a:r>
          <a:r>
            <a:rPr lang="sr-Cyrl-RS" dirty="0" smtClean="0">
              <a:solidFill>
                <a:srgbClr val="FF0000"/>
              </a:solidFill>
            </a:rPr>
            <a:t>   </a:t>
          </a:r>
          <a:r>
            <a:rPr lang="sr-Cyrl-RS" dirty="0" smtClean="0"/>
            <a:t>    </a:t>
          </a:r>
          <a:r>
            <a:rPr lang="sr-Cyrl-RS" dirty="0"/>
            <a:t>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/>
            <a:t>Трансфери </a:t>
          </a:r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141.331.000,00</a:t>
          </a:r>
          <a:r>
            <a:rPr lang="sr-Latn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 </a:t>
          </a:r>
          <a:r>
            <a:rPr lang="sr-Cyrl-RS" dirty="0" smtClean="0">
              <a:solidFill>
                <a:schemeClr val="tx2">
                  <a:lumMod val="10000"/>
                </a:schemeClr>
              </a:solidFill>
            </a:rPr>
            <a:t>158.125.279,0</a:t>
          </a:r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0</a:t>
          </a:r>
          <a:r>
            <a:rPr lang="sr-Cyrl-RS" dirty="0" smtClean="0"/>
            <a:t>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r>
            <a:rPr lang="en-US" b="0" dirty="0" smtClean="0">
              <a:solidFill>
                <a:schemeClr val="tx2">
                  <a:lumMod val="10000"/>
                </a:schemeClr>
              </a:solidFill>
            </a:rPr>
            <a:t>3</a:t>
          </a:r>
          <a:r>
            <a:rPr lang="sr-Cyrl-RS" b="0" dirty="0" smtClean="0">
              <a:solidFill>
                <a:schemeClr val="tx2">
                  <a:lumMod val="10000"/>
                </a:schemeClr>
              </a:solidFill>
            </a:rPr>
            <a:t>7</a:t>
          </a:r>
          <a:r>
            <a:rPr lang="en-US" b="0" dirty="0" smtClean="0">
              <a:solidFill>
                <a:schemeClr val="tx2">
                  <a:lumMod val="10000"/>
                </a:schemeClr>
              </a:solidFill>
            </a:rPr>
            <a:t>.</a:t>
          </a:r>
          <a:r>
            <a:rPr lang="sr-Cyrl-RS" b="0" dirty="0" smtClean="0">
              <a:solidFill>
                <a:schemeClr val="tx2">
                  <a:lumMod val="10000"/>
                </a:schemeClr>
              </a:solidFill>
            </a:rPr>
            <a:t>6</a:t>
          </a:r>
          <a:r>
            <a:rPr lang="en-US" b="0" dirty="0" smtClean="0">
              <a:solidFill>
                <a:schemeClr val="tx2">
                  <a:lumMod val="10000"/>
                </a:schemeClr>
              </a:solidFill>
            </a:rPr>
            <a:t>00.000,0</a:t>
          </a:r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0</a:t>
          </a:r>
          <a:r>
            <a:rPr lang="sr-Cyrl-RS" dirty="0" smtClean="0"/>
            <a:t>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Latn-RS" sz="1000" dirty="0"/>
            <a:t> </a:t>
          </a:r>
          <a:r>
            <a:rPr lang="sr-Cyrl-RS" sz="1000" dirty="0" smtClean="0">
              <a:solidFill>
                <a:schemeClr val="tx2">
                  <a:lumMod val="10000"/>
                </a:schemeClr>
              </a:solidFill>
            </a:rPr>
            <a:t>40.000.000,00</a:t>
          </a:r>
          <a:r>
            <a:rPr lang="sr-Cyrl-RS" sz="1000" dirty="0" smtClean="0"/>
            <a:t> </a:t>
          </a:r>
          <a:r>
            <a:rPr lang="sr-Latn-RS" sz="1000" dirty="0" smtClean="0"/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6" custLinFactNeighborX="-1165" custLinFactNeighborY="-448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6" custRadScaleRad="100226" custRadScaleInc="-10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A2CE-A671-47B5-8CD8-544465E52E9C}" type="pres">
      <dgm:prSet presAssocID="{15426A40-9AD2-4153-8230-E20BC4B11534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09B198C8-E6EF-4BF2-B04A-98A7D3B82C52}" srcId="{43275D6C-D470-4E2E-96F8-239EECE5D634}" destId="{15426A40-9AD2-4153-8230-E20BC4B11534}" srcOrd="4" destOrd="0" parTransId="{A1307EAF-2414-4AFE-BE82-97C79333BAA9}" sibTransId="{869B992E-498B-4FBD-AA48-03E5171031C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AB36D377-182D-4F38-A7FA-BE410BDE00D5}" type="presParOf" srcId="{1FB746E2-D736-4446-8093-C865FE09A112}" destId="{FC69A2CE-A671-47B5-8CD8-544465E52E9C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>
              <a:solidFill>
                <a:schemeClr val="accent1">
                  <a:lumMod val="50000"/>
                </a:schemeClr>
              </a:solidFill>
            </a:rPr>
            <a:t>Расходи за запослене </a:t>
          </a:r>
          <a:r>
            <a:rPr lang="sr-Cyrl-RS" sz="1400" dirty="0">
              <a:solidFill>
                <a:schemeClr val="accent1">
                  <a:lumMod val="50000"/>
                </a:schemeClr>
              </a:solidFill>
            </a:rPr>
            <a:t>представљају све трошкове за запослене, како у управи тако и код буџетских корисника</a:t>
          </a:r>
          <a:endParaRPr lang="en-US" sz="1400" dirty="0">
            <a:solidFill>
              <a:schemeClr val="accent1">
                <a:lumMod val="50000"/>
              </a:schemeClr>
            </a:solidFill>
          </a:endParaRPr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2">
                  <a:lumMod val="10000"/>
                </a:schemeClr>
              </a:solidFill>
            </a:rPr>
            <a:t>Коришћење роба и услуга </a:t>
          </a:r>
          <a:r>
            <a:rPr lang="sr-Cyrl-RS" sz="1400" dirty="0">
              <a:solidFill>
                <a:schemeClr val="tx2">
                  <a:lumMod val="10000"/>
                </a:schemeClr>
              </a:solidFill>
            </a:rPr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>
            <a:solidFill>
              <a:schemeClr val="tx2">
                <a:lumMod val="10000"/>
              </a:schemeClr>
            </a:solidFill>
          </a:endParaRPr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accent1">
                  <a:lumMod val="50000"/>
                </a:schemeClr>
              </a:solidFill>
            </a:rPr>
            <a:t>Дотације и трансфери </a:t>
          </a:r>
          <a:r>
            <a:rPr lang="sr-Cyrl-RS" sz="1400" dirty="0">
              <a:solidFill>
                <a:schemeClr val="accent1">
                  <a:lumMod val="50000"/>
                </a:schemeClr>
              </a:solidFill>
            </a:rPr>
            <a:t>су трошкови које локална самоуправа </a:t>
          </a:r>
          <a:r>
            <a:rPr lang="ru-RU" sz="1400" dirty="0">
              <a:solidFill>
                <a:schemeClr val="accent1">
                  <a:lumMod val="50000"/>
                </a:schemeClr>
              </a:solidFill>
            </a:rPr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>
              <a:solidFill>
                <a:schemeClr val="accent1">
                  <a:lumMod val="50000"/>
                </a:schemeClr>
              </a:solidFill>
            </a:rPr>
            <a:t> као што су школе, центар за социјални рад, дом здравља.</a:t>
          </a:r>
          <a:r>
            <a:rPr lang="en-US" sz="1400" dirty="0">
              <a:solidFill>
                <a:schemeClr val="accent1">
                  <a:lumMod val="50000"/>
                </a:schemeClr>
              </a:solidFill>
            </a:rPr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2">
                  <a:lumMod val="10000"/>
                </a:schemeClr>
              </a:solidFill>
            </a:rPr>
            <a:t>Остали расходи </a:t>
          </a:r>
          <a:r>
            <a:rPr lang="sr-Cyrl-RS" sz="1400" dirty="0">
              <a:solidFill>
                <a:schemeClr val="tx2">
                  <a:lumMod val="10000"/>
                </a:schemeClr>
              </a:solidFill>
            </a:rPr>
            <a:t>обухватају дотације невладиним организацијама, порезе, таксе, новчане казне.</a:t>
          </a:r>
          <a:endParaRPr lang="en-US" sz="1400" dirty="0">
            <a:solidFill>
              <a:schemeClr val="tx2">
                <a:lumMod val="1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>
              <a:solidFill>
                <a:schemeClr val="tx2">
                  <a:lumMod val="10000"/>
                </a:schemeClr>
              </a:solidFill>
            </a:rPr>
            <a:t>Субвенције</a:t>
          </a:r>
          <a:r>
            <a:rPr lang="ru-RU" sz="1400" dirty="0">
              <a:solidFill>
                <a:schemeClr val="tx2">
                  <a:lumMod val="10000"/>
                </a:schemeClr>
              </a:solidFill>
            </a:rPr>
            <a:t> сe одобравају за функционисање међумесног превоза и  пољопривредним произвођачима. </a:t>
          </a:r>
          <a:endParaRPr lang="en-US" sz="1400" dirty="0">
            <a:solidFill>
              <a:schemeClr val="tx2">
                <a:lumMod val="10000"/>
              </a:schemeClr>
            </a:solidFill>
          </a:endParaRPr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>
              <a:solidFill>
                <a:schemeClr val="tx2">
                  <a:lumMod val="10000"/>
                </a:schemeClr>
              </a:solidFill>
            </a:rPr>
            <a:t>Социјална заштита </a:t>
          </a:r>
          <a:r>
            <a:rPr lang="sr-Cyrl-RS" sz="1400" dirty="0">
              <a:solidFill>
                <a:schemeClr val="tx2">
                  <a:lumMod val="10000"/>
                </a:schemeClr>
              </a:solidFill>
            </a:rPr>
            <a:t>обухвата све трошкове исплате социјалне помоћи за различите категорије грађана</a:t>
          </a:r>
          <a:r>
            <a:rPr lang="sr-Cyrl-RS" sz="1400" dirty="0"/>
            <a:t>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>
              <a:solidFill>
                <a:schemeClr val="tx2">
                  <a:lumMod val="10000"/>
                </a:schemeClr>
              </a:solidFill>
            </a:rPr>
            <a:t>Буџетска резерва </a:t>
          </a:r>
          <a:r>
            <a:rPr lang="sr-Cyrl-RS" dirty="0">
              <a:solidFill>
                <a:schemeClr val="tx2">
                  <a:lumMod val="10000"/>
                </a:schemeClr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>
              <a:solidFill>
                <a:schemeClr val="tx2">
                  <a:lumMod val="10000"/>
                </a:schemeClr>
              </a:solidFill>
            </a:rPr>
            <a:t>Капитални издаци </a:t>
          </a:r>
          <a:r>
            <a:rPr lang="sr-Cyrl-RS" dirty="0">
              <a:solidFill>
                <a:schemeClr val="tx2">
                  <a:lumMod val="10000"/>
                </a:schemeClr>
              </a:solidFill>
            </a:rPr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</a:t>
          </a:r>
          <a:r>
            <a:rPr lang="sr-Cyrl-RS" b="1" dirty="0" smtClean="0"/>
            <a:t>услуга </a:t>
          </a:r>
          <a:endParaRPr lang="en-US" dirty="0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5639C7-B690-4F53-A1C9-BB18BE26EFFF}" type="presOf" srcId="{FE2BA0E8-81AC-463B-B498-EF464F5BCE06}" destId="{9893D59A-7FEC-486D-89C4-D28135F6121C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1EC38B43-666B-4E38-81B7-8A080ED8DA87}" type="presOf" srcId="{0C844461-76DE-4FEA-A87D-23440AD6FC2E}" destId="{C6144CDB-22C1-4337-9F95-C3A522A707D1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CAC21658-3423-481C-AF27-E9996CB921F1}" type="presOf" srcId="{D45E583C-4AAD-40D2-9D24-9A0A68141567}" destId="{7BB6658A-32E0-42C7-B82A-240BF45CF27D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6CADC6AF-E4D1-4118-B6AD-2936E20B24E4}" type="presOf" srcId="{E1AD8724-28DC-48C5-B75E-B0D1F33E6279}" destId="{939B76D1-BB33-4E50-9ECD-839FB5787B95}" srcOrd="0" destOrd="0" presId="urn:diagrams.loki3.com/BracketList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EC0075EB-3DC2-4074-AA80-170858192B86}" type="presOf" srcId="{28888755-727E-436B-B2F2-DA7896544A65}" destId="{9312B733-3AEB-49F6-8245-08553BA2949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913F8910-4C80-476B-BB1A-84CDC766C5E5}" type="presOf" srcId="{EEA47F19-311D-44B3-AAA4-35C98BD4844B}" destId="{EFEB1020-9C17-48DC-BBE0-54FA743F9F7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1A66DD3E-AD41-4FBE-A90F-6733EF188F32}" type="presOf" srcId="{26EF48C7-6381-4355-B03F-DD441AE957C7}" destId="{EFAACCF6-3A6A-4536-89B0-F0A7C44F6BE1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4A72B881-7734-4A48-B974-4165271D16B3}" type="presOf" srcId="{A22D28D0-C0EE-4FAC-9411-A8A4995FB17B}" destId="{B43D6F8D-5103-4DCA-8971-053A6B7A987B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C314BF9B-D2C0-49FD-8192-2D4E8F24E524}" type="presOf" srcId="{E1B79EE1-1157-4302-AB0B-8FEDC81165FD}" destId="{F40D94EA-52E0-4740-A924-EAF350BDF213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E8F8E3A6-DE2E-43A3-A54F-79C8F4CD16F2}" type="presOf" srcId="{92FD0664-EE76-4121-BE7B-68FC1EE5F4D7}" destId="{C6BA9D27-2D60-4BA7-98A9-E18E57FDB6CB}" srcOrd="0" destOrd="0" presId="urn:diagrams.loki3.com/BracketList"/>
    <dgm:cxn modelId="{592F709B-0D71-4665-94FE-FCFCC1F99F37}" type="presOf" srcId="{48096665-F98A-4372-9642-AA104F5D458A}" destId="{B471A916-B6F4-4017-A447-E2C98CEE19B9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45E7555C-A21A-4EDC-9BCD-7FDE66998A88}" type="presOf" srcId="{4B4A2A45-FFA7-47F5-A99D-A2DFD7698107}" destId="{9A05939C-6B40-4C32-897A-4A6DC3E71E5B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8</a:t>
          </a:r>
          <a:r>
            <a:rPr lang="sr-Cyrl-RS" dirty="0" smtClean="0">
              <a:solidFill>
                <a:schemeClr val="tx2">
                  <a:lumMod val="10000"/>
                </a:schemeClr>
              </a:solidFill>
            </a:rPr>
            <a:t>6</a:t>
          </a:r>
          <a:r>
            <a:rPr lang="en-US" dirty="0" smtClean="0">
              <a:solidFill>
                <a:schemeClr val="tx2">
                  <a:lumMod val="10000"/>
                </a:schemeClr>
              </a:solidFill>
            </a:rPr>
            <a:t>3.768.279,00</a:t>
          </a:r>
          <a:endParaRPr lang="en-US" dirty="0">
            <a:solidFill>
              <a:schemeClr val="tx2">
                <a:lumMod val="10000"/>
              </a:schemeClr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1000" dirty="0">
              <a:solidFill>
                <a:schemeClr val="bg1"/>
              </a:solidFill>
            </a:rPr>
            <a:t>Коришћење роба и услуга </a:t>
          </a:r>
          <a:r>
            <a:rPr lang="ru-RU" sz="1000" dirty="0" smtClean="0">
              <a:solidFill>
                <a:schemeClr val="accent1">
                  <a:lumMod val="75000"/>
                </a:schemeClr>
              </a:solidFill>
            </a:rPr>
            <a:t>270.644.517,00</a:t>
          </a:r>
          <a:r>
            <a:rPr lang="ru-RU" sz="1000" dirty="0" smtClean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ru-RU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Субвенције </a:t>
          </a:r>
          <a:r>
            <a:rPr lang="sr-Cyrl-RS" sz="1000" dirty="0" smtClean="0">
              <a:solidFill>
                <a:schemeClr val="tx2">
                  <a:lumMod val="10000"/>
                </a:schemeClr>
              </a:solidFill>
            </a:rPr>
            <a:t>20.780.000,00</a:t>
          </a:r>
          <a:r>
            <a:rPr lang="sr-Cyrl-RS" sz="1000" dirty="0" smtClean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/>
      <dgm:spPr/>
      <dgm:t>
        <a:bodyPr/>
        <a:lstStyle/>
        <a:p>
          <a:r>
            <a:rPr lang="sr-Cyrl-RS" dirty="0" smtClean="0">
              <a:solidFill>
                <a:schemeClr val="bg1"/>
              </a:solidFill>
            </a:rPr>
            <a:t>Отплата камата </a:t>
          </a:r>
          <a:r>
            <a:rPr lang="sr-Cyrl-RS" dirty="0" smtClean="0">
              <a:solidFill>
                <a:schemeClr val="accent1">
                  <a:lumMod val="75000"/>
                </a:schemeClr>
              </a:solidFill>
            </a:rPr>
            <a:t>2.200.000,00</a:t>
          </a:r>
          <a:r>
            <a:rPr lang="sr-Cyrl-RS" dirty="0" smtClean="0">
              <a:solidFill>
                <a:schemeClr val="bg1"/>
              </a:solidFill>
            </a:rPr>
            <a:t> динара</a:t>
          </a:r>
          <a:endParaRPr lang="en-US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Расходи за запослене </a:t>
          </a:r>
          <a:r>
            <a:rPr lang="sr-Cyrl-RS" sz="1000" dirty="0" smtClean="0">
              <a:solidFill>
                <a:schemeClr val="tx2">
                  <a:lumMod val="10000"/>
                </a:schemeClr>
              </a:solidFill>
            </a:rPr>
            <a:t>241.992.607,00</a:t>
          </a:r>
          <a:r>
            <a:rPr lang="sr-Cyrl-RS" sz="1000" dirty="0" smtClean="0">
              <a:solidFill>
                <a:schemeClr val="bg1"/>
              </a:solidFill>
            </a:rPr>
            <a:t>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 custT="1"/>
      <dgm:spPr/>
      <dgm:t>
        <a:bodyPr/>
        <a:lstStyle/>
        <a:p>
          <a:r>
            <a:rPr lang="sr-Cyrl-RS" sz="1000" i="0" dirty="0">
              <a:solidFill>
                <a:schemeClr val="bg1"/>
              </a:solidFill>
            </a:rPr>
            <a:t>Социјална помоћ </a:t>
          </a:r>
          <a:r>
            <a:rPr lang="sr-Cyrl-RS" sz="1000" dirty="0" smtClean="0">
              <a:solidFill>
                <a:schemeClr val="tx2">
                  <a:lumMod val="10000"/>
                </a:schemeClr>
              </a:solidFill>
            </a:rPr>
            <a:t>17.472.000,00</a:t>
          </a:r>
          <a:r>
            <a:rPr lang="sr-Cyrl-RS" sz="1000" dirty="0" smtClean="0">
              <a:solidFill>
                <a:schemeClr val="bg1"/>
              </a:solidFill>
            </a:rPr>
            <a:t>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Дотације и трансфери </a:t>
          </a:r>
          <a:r>
            <a:rPr lang="sr-Cyrl-RS" sz="1000" dirty="0" smtClean="0">
              <a:solidFill>
                <a:schemeClr val="accent1">
                  <a:lumMod val="75000"/>
                </a:schemeClr>
              </a:solidFill>
            </a:rPr>
            <a:t>84.236.896,00</a:t>
          </a:r>
          <a:r>
            <a:rPr lang="sr-Cyrl-RS" sz="1000" dirty="0" smtClean="0">
              <a:solidFill>
                <a:schemeClr val="bg1"/>
              </a:solidFill>
            </a:rPr>
            <a:t> динара</a:t>
          </a:r>
          <a:endParaRPr lang="en-US" sz="1000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Остали </a:t>
          </a:r>
          <a:r>
            <a:rPr lang="sr-Cyrl-RS" sz="1000" dirty="0" smtClean="0">
              <a:solidFill>
                <a:schemeClr val="bg1"/>
              </a:solidFill>
            </a:rPr>
            <a:t>расходи, средства резерве </a:t>
          </a:r>
          <a:r>
            <a:rPr lang="sr-Cyrl-RS" sz="1000" dirty="0" smtClean="0">
              <a:solidFill>
                <a:schemeClr val="tx2">
                  <a:lumMod val="10000"/>
                </a:schemeClr>
              </a:solidFill>
            </a:rPr>
            <a:t>89.763.425,00</a:t>
          </a:r>
          <a:r>
            <a:rPr lang="sr-Cyrl-RS" sz="1000" dirty="0" smtClean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/>
      <dgm:spPr/>
      <dgm:t>
        <a:bodyPr/>
        <a:lstStyle/>
        <a:p>
          <a:pPr algn="ctr"/>
          <a:r>
            <a:rPr lang="sr-Cyrl-RS" dirty="0" smtClean="0">
              <a:solidFill>
                <a:schemeClr val="bg1"/>
              </a:solidFill>
            </a:rPr>
            <a:t>Издаци за набавку нефинансијске имовине </a:t>
          </a:r>
          <a:r>
            <a:rPr lang="sr-Cyrl-RS" dirty="0" smtClean="0">
              <a:solidFill>
                <a:schemeClr val="tx2">
                  <a:lumMod val="10000"/>
                </a:schemeClr>
              </a:solidFill>
            </a:rPr>
            <a:t>136.678.834,</a:t>
          </a:r>
          <a:r>
            <a:rPr lang="en-US" smtClean="0">
              <a:solidFill>
                <a:schemeClr val="tx2">
                  <a:lumMod val="10000"/>
                </a:schemeClr>
              </a:solidFill>
            </a:rPr>
            <a:t> 00</a:t>
          </a:r>
          <a:endParaRPr lang="sr-Cyrl-RS" dirty="0" smtClean="0">
            <a:solidFill>
              <a:schemeClr val="tx2">
                <a:lumMod val="10000"/>
              </a:schemeClr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31723" custScaleY="134986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8" custScaleX="141131" custScaleY="140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8" custScaleX="131953" custScaleY="129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8" custScaleX="121003" custScaleY="119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8" custScaleX="120594" custScaleY="116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  <dgm:t>
        <a:bodyPr/>
        <a:lstStyle/>
        <a:p>
          <a:endParaRPr lang="en-US"/>
        </a:p>
      </dgm:t>
    </dgm:pt>
    <dgm:pt modelId="{5101AD7C-EA94-402A-A388-0FD916639D60}" type="pres">
      <dgm:prSet presAssocID="{9C6F0069-43DC-402D-BD84-1006528FCE04}" presName="node" presStyleLbl="node1" presStyleIdx="4" presStyleCnt="8" custScaleX="117384" custScaleY="118966" custRadScaleRad="98874" custRadScaleInc="-5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5" presStyleCnt="8" custScaleX="113767" custScaleY="116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6" presStyleCnt="8" custScaleX="147056" custScaleY="140644" custRadScaleRad="98142" custRadScaleInc="-201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7" presStyleCnt="8" custScaleX="134628" custScaleY="131362" custRadScaleRad="93377" custRadScaleInc="-24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432700" y="121377"/>
          <a:ext cx="3478858" cy="347878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1">
                  <a:lumMod val="50000"/>
                </a:schemeClr>
              </a:solidFill>
            </a:rPr>
            <a:t>   </a:t>
          </a:r>
          <a:r>
            <a:rPr lang="sr-Cyrl-RS" sz="1600" kern="1200" dirty="0" smtClean="0">
              <a:solidFill>
                <a:schemeClr val="accent1">
                  <a:lumMod val="50000"/>
                </a:schemeClr>
              </a:solidFill>
            </a:rPr>
            <a:t>Скупштина </a:t>
          </a:r>
          <a:r>
            <a:rPr lang="sr-Cyrl-RS" sz="1600" kern="1200" dirty="0">
              <a:solidFill>
                <a:schemeClr val="accent1">
                  <a:lumMod val="50000"/>
                </a:schemeClr>
              </a:solidFill>
            </a:rPr>
            <a:t>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1">
                  <a:lumMod val="50000"/>
                </a:schemeClr>
              </a:solidFill>
            </a:rPr>
            <a:t>     </a:t>
          </a:r>
          <a:r>
            <a:rPr lang="sr-Cyrl-RS" sz="1600" kern="1200" dirty="0" smtClean="0">
              <a:solidFill>
                <a:schemeClr val="accent1">
                  <a:lumMod val="50000"/>
                </a:schemeClr>
              </a:solidFill>
            </a:rPr>
            <a:t>Председник </a:t>
          </a:r>
          <a:r>
            <a:rPr lang="sr-Cyrl-RS" sz="1600" kern="1200" dirty="0">
              <a:solidFill>
                <a:schemeClr val="accent1">
                  <a:lumMod val="50000"/>
                </a:schemeClr>
              </a:solidFill>
            </a:rPr>
            <a:t>општине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solidFill>
                <a:schemeClr val="accent1">
                  <a:lumMod val="50000"/>
                </a:schemeClr>
              </a:solidFill>
            </a:rPr>
            <a:t>Општинско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solidFill>
                <a:schemeClr val="accent1">
                  <a:lumMod val="50000"/>
                </a:schemeClr>
              </a:solidFill>
            </a:rPr>
            <a:t>Општинско правобранилаштво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>
              <a:solidFill>
                <a:schemeClr val="accent1">
                  <a:lumMod val="50000"/>
                </a:schemeClr>
              </a:solidFill>
            </a:rPr>
            <a:t>Општинска управа</a:t>
          </a:r>
          <a:endParaRPr lang="en-US" sz="16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32700" y="121377"/>
        <a:ext cx="3478858" cy="3478784"/>
      </dsp:txXfrm>
    </dsp:sp>
    <dsp:sp modelId="{6AE34D3E-FD5D-4402-89AF-BF559D3EC92D}">
      <dsp:nvSpPr>
        <dsp:cNvPr id="0" name=""/>
        <dsp:cNvSpPr/>
      </dsp:nvSpPr>
      <dsp:spPr>
        <a:xfrm>
          <a:off x="3440970" y="0"/>
          <a:ext cx="386899" cy="38689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524834" y="3378809"/>
          <a:ext cx="280146" cy="280416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5158725" y="1570329"/>
          <a:ext cx="280146" cy="280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818165" y="3677107"/>
          <a:ext cx="386899" cy="38689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604414" y="549859"/>
          <a:ext cx="280146" cy="28041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721274" y="2153919"/>
          <a:ext cx="280146" cy="280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0" y="340698"/>
          <a:ext cx="2003239" cy="221508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accent1">
                  <a:lumMod val="50000"/>
                </a:schemeClr>
              </a:solidFill>
            </a:rPr>
            <a:t>Предшколска </a:t>
          </a:r>
          <a:r>
            <a:rPr lang="sr-Cyrl-RS" sz="1200" kern="1200" dirty="0" smtClean="0">
              <a:solidFill>
                <a:schemeClr val="accent1">
                  <a:lumMod val="50000"/>
                </a:schemeClr>
              </a:solidFill>
            </a:rPr>
            <a:t>установа</a:t>
          </a:r>
          <a:endParaRPr lang="en-US" sz="1200" kern="1200" dirty="0" smtClean="0">
            <a:solidFill>
              <a:schemeClr val="accent1">
                <a:lumMod val="50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>
              <a:solidFill>
                <a:schemeClr val="accent1">
                  <a:lumMod val="50000"/>
                </a:schemeClr>
              </a:solidFill>
            </a:rPr>
            <a:t>Месне </a:t>
          </a:r>
          <a:r>
            <a:rPr lang="sr-Cyrl-RS" sz="1200" kern="1200" dirty="0">
              <a:solidFill>
                <a:schemeClr val="accent1">
                  <a:lumMod val="50000"/>
                </a:schemeClr>
              </a:solidFill>
            </a:rPr>
            <a:t>заједнице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>
              <a:solidFill>
                <a:schemeClr val="accent1">
                  <a:lumMod val="50000"/>
                </a:schemeClr>
              </a:solidFill>
            </a:rPr>
            <a:t>Установе </a:t>
          </a:r>
          <a:r>
            <a:rPr lang="sr-Cyrl-RS" sz="1200" kern="1200" dirty="0" smtClean="0">
              <a:solidFill>
                <a:schemeClr val="accent1">
                  <a:lumMod val="50000"/>
                </a:schemeClr>
              </a:solidFill>
            </a:rPr>
            <a:t>културе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>
              <a:solidFill>
                <a:schemeClr val="accent1">
                  <a:lumMod val="50000"/>
                </a:schemeClr>
              </a:solidFill>
            </a:rPr>
            <a:t>Туристичка Организација</a:t>
          </a:r>
          <a:endParaRPr lang="sr-Cyrl-RS" sz="1200" kern="1200" dirty="0">
            <a:solidFill>
              <a:schemeClr val="accent1">
                <a:lumMod val="50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40698"/>
        <a:ext cx="2003239" cy="2215089"/>
      </dsp:txXfrm>
    </dsp:sp>
    <dsp:sp modelId="{D4397D2C-6DDE-4A42-9855-5F94ADD7F1F8}">
      <dsp:nvSpPr>
        <dsp:cNvPr id="0" name=""/>
        <dsp:cNvSpPr/>
      </dsp:nvSpPr>
      <dsp:spPr>
        <a:xfrm>
          <a:off x="3049542" y="562051"/>
          <a:ext cx="386899" cy="386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1945003" y="3565288"/>
          <a:ext cx="405068" cy="31946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290395" y="2732743"/>
          <a:ext cx="1294567" cy="115736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1200" kern="1200" dirty="0">
            <a:solidFill>
              <a:schemeClr val="accent1">
                <a:lumMod val="50000"/>
              </a:schemeClr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>
              <a:solidFill>
                <a:schemeClr val="accent1">
                  <a:lumMod val="50000"/>
                </a:schemeClr>
              </a:solidFill>
            </a:rPr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 smtClean="0">
              <a:solidFill>
                <a:schemeClr val="accent1">
                  <a:lumMod val="50000"/>
                </a:schemeClr>
              </a:solidFill>
            </a:rPr>
            <a:t>Средње школе</a:t>
          </a:r>
          <a:endParaRPr lang="en-US" sz="1200" kern="1200" dirty="0" smtClean="0">
            <a:solidFill>
              <a:schemeClr val="accent1">
                <a:lumMod val="50000"/>
              </a:schemeClr>
            </a:solidFill>
          </a:endParaRPr>
        </a:p>
      </dsp:txBody>
      <dsp:txXfrm>
        <a:off x="290395" y="2732743"/>
        <a:ext cx="1294567" cy="1157362"/>
      </dsp:txXfrm>
    </dsp:sp>
    <dsp:sp modelId="{4ABBCF6F-E7DA-4CE7-A2F5-6DD06BFAA1FA}">
      <dsp:nvSpPr>
        <dsp:cNvPr id="0" name=""/>
        <dsp:cNvSpPr/>
      </dsp:nvSpPr>
      <dsp:spPr>
        <a:xfrm>
          <a:off x="4660544" y="1097279"/>
          <a:ext cx="386899" cy="386892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3097132" y="3709304"/>
          <a:ext cx="424160" cy="280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3029485" y="3047999"/>
          <a:ext cx="280146" cy="28041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68270" cy="130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135" y="0"/>
              </a:lnTo>
              <a:lnTo>
                <a:pt x="284135" y="130272"/>
              </a:lnTo>
              <a:lnTo>
                <a:pt x="568270" y="130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49558" y="2313876"/>
        <a:ext cx="29150" cy="29150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>
              <a:solidFill>
                <a:schemeClr val="accent1">
                  <a:lumMod val="50000"/>
                </a:schemeClr>
              </a:solidFill>
            </a:rPr>
            <a:t>На основу чега се доноси буџет</a:t>
          </a:r>
          <a:r>
            <a:rPr lang="en-US" sz="3000" kern="1200" dirty="0">
              <a:solidFill>
                <a:schemeClr val="accent1">
                  <a:lumMod val="50000"/>
                </a:schemeClr>
              </a:solidFill>
            </a:rPr>
            <a:t>? </a:t>
          </a:r>
        </a:p>
      </dsp:txBody>
      <dsp:txXfrm rot="16200000"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accent1">
                  <a:lumMod val="50000"/>
                </a:schemeClr>
              </a:solidFill>
            </a:rPr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accent1">
                  <a:lumMod val="50000"/>
                </a:schemeClr>
              </a:solidFill>
            </a:rPr>
            <a:t>Закон о финансирању локалне самоуправе,</a:t>
          </a:r>
          <a:endParaRPr lang="sr-Latn-RS" sz="1400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accent1">
                  <a:lumMod val="50000"/>
                </a:schemeClr>
              </a:solidFill>
            </a:rPr>
            <a:t>Закон о буџетском систему,</a:t>
          </a:r>
          <a:endParaRPr lang="sr-Latn-RS" sz="1400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accent1">
                  <a:lumMod val="50000"/>
                </a:schemeClr>
              </a:solidFill>
            </a:rPr>
            <a:t>Закон о локалној самоуправи, </a:t>
          </a:r>
          <a:endParaRPr lang="sr-Latn-RS" sz="1400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accent1">
                  <a:lumMod val="50000"/>
                </a:schemeClr>
              </a:solidFill>
            </a:rPr>
            <a:t>Упутство Министарства финансија за припрему одлуке о буџету за 2019. 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accent1">
                  <a:lumMod val="50000"/>
                </a:schemeClr>
              </a:solidFill>
            </a:rPr>
            <a:t>Сви посебни прописи којима су утврђене надлежности ЈЛС</a:t>
          </a:r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448268" y="2016226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accent1">
                  <a:lumMod val="50000"/>
                </a:schemeClr>
              </a:solidFill>
            </a:rPr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accent1">
                  <a:lumMod val="50000"/>
                </a:schemeClr>
              </a:solidFill>
            </a:rPr>
            <a:t>Стратегија развоја</a:t>
          </a:r>
          <a:endParaRPr lang="sr-Latn-RS" sz="1400" kern="1200" dirty="0">
            <a:solidFill>
              <a:schemeClr val="accent1">
                <a:lumMod val="50000"/>
              </a:schemeClr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accent1">
                  <a:lumMod val="50000"/>
                </a:schemeClr>
              </a:solidFill>
            </a:rPr>
            <a:t>Акциони планови за поједине области</a:t>
          </a:r>
          <a:endParaRPr lang="en-US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448268" y="2016226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accent1">
                  <a:lumMod val="50000"/>
                </a:schemeClr>
              </a:solidFill>
            </a:rPr>
            <a:t>Потребе буџетских корисника</a:t>
          </a:r>
          <a:endParaRPr lang="en-US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accent1">
                  <a:lumMod val="50000"/>
                </a:schemeClr>
              </a:solidFill>
            </a:rPr>
            <a:t>Започети пројекти из ранијих година</a:t>
          </a:r>
          <a:endParaRPr lang="en-US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accent1">
                  <a:lumMod val="50000"/>
                </a:schemeClr>
              </a:solidFill>
            </a:rPr>
            <a:t>Остварење прошлогодишњег буџета</a:t>
          </a:r>
          <a:endParaRPr lang="en-US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1813" y="111097"/>
          <a:ext cx="1530556" cy="153055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/>
            <a:t>Средства из буџета општине </a:t>
          </a:r>
          <a:r>
            <a:rPr lang="en-US" sz="1300" kern="1200" dirty="0" smtClean="0">
              <a:solidFill>
                <a:schemeClr val="accent1"/>
              </a:solidFill>
            </a:rPr>
            <a:t>782.412.887,00</a:t>
          </a:r>
          <a:endParaRPr lang="en-US" sz="1300" kern="1200" dirty="0">
            <a:solidFill>
              <a:schemeClr val="accent1"/>
            </a:solidFill>
          </a:endParaRPr>
        </a:p>
      </dsp:txBody>
      <dsp:txXfrm>
        <a:off x="1813" y="111097"/>
        <a:ext cx="1530556" cy="1530556"/>
      </dsp:txXfrm>
    </dsp:sp>
    <dsp:sp modelId="{98F3E7AB-6934-48FA-B82F-FBEAF1B2375D}">
      <dsp:nvSpPr>
        <dsp:cNvPr id="0" name=""/>
        <dsp:cNvSpPr/>
      </dsp:nvSpPr>
      <dsp:spPr>
        <a:xfrm>
          <a:off x="1656651" y="432514"/>
          <a:ext cx="887722" cy="887722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656651" y="432514"/>
        <a:ext cx="887722" cy="887722"/>
      </dsp:txXfrm>
    </dsp:sp>
    <dsp:sp modelId="{6C1FFF0F-B1A4-4C41-B9D3-30452A0DFA4B}">
      <dsp:nvSpPr>
        <dsp:cNvPr id="0" name=""/>
        <dsp:cNvSpPr/>
      </dsp:nvSpPr>
      <dsp:spPr>
        <a:xfrm>
          <a:off x="4955904" y="303059"/>
          <a:ext cx="1994958" cy="1295126"/>
        </a:xfrm>
        <a:prstGeom prst="ellipse">
          <a:avLst/>
        </a:prstGeom>
        <a:solidFill>
          <a:schemeClr val="accent4">
            <a:hueOff val="8982437"/>
            <a:satOff val="-21784"/>
            <a:lumOff val="-1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Укупан буџет општине </a:t>
          </a:r>
          <a:r>
            <a:rPr lang="en-US" sz="13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883.768.279,00</a:t>
          </a:r>
          <a:endParaRPr lang="en-US" sz="13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4955904" y="303059"/>
        <a:ext cx="1994958" cy="1295126"/>
      </dsp:txXfrm>
    </dsp:sp>
    <dsp:sp modelId="{4F4F87F2-8514-4849-B974-53331EFFA6A3}">
      <dsp:nvSpPr>
        <dsp:cNvPr id="0" name=""/>
        <dsp:cNvSpPr/>
      </dsp:nvSpPr>
      <dsp:spPr>
        <a:xfrm>
          <a:off x="4076784" y="447649"/>
          <a:ext cx="887722" cy="887722"/>
        </a:xfrm>
        <a:prstGeom prst="mathEqual">
          <a:avLst/>
        </a:prstGeom>
        <a:solidFill>
          <a:schemeClr val="accent4">
            <a:hueOff val="17964873"/>
            <a:satOff val="-43567"/>
            <a:lumOff val="-243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076784" y="447649"/>
        <a:ext cx="887722" cy="887722"/>
      </dsp:txXfrm>
    </dsp:sp>
    <dsp:sp modelId="{A6BD896E-4D4C-4AE1-9C22-3ED8631C5A0A}">
      <dsp:nvSpPr>
        <dsp:cNvPr id="0" name=""/>
        <dsp:cNvSpPr/>
      </dsp:nvSpPr>
      <dsp:spPr>
        <a:xfrm>
          <a:off x="2497432" y="121566"/>
          <a:ext cx="1471094" cy="1476619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300" kern="1200" dirty="0">
              <a:solidFill>
                <a:schemeClr val="accent2">
                  <a:lumMod val="60000"/>
                  <a:lumOff val="40000"/>
                </a:schemeClr>
              </a:solidFill>
            </a:rPr>
            <a:t>Средства из осталих извора </a:t>
          </a:r>
          <a:r>
            <a:rPr lang="en-US" sz="1300" kern="1200" dirty="0" smtClean="0">
              <a:solidFill>
                <a:schemeClr val="accent2">
                  <a:lumMod val="60000"/>
                  <a:lumOff val="40000"/>
                </a:schemeClr>
              </a:solidFill>
            </a:rPr>
            <a:t>101.355.392,00</a:t>
          </a:r>
          <a:endParaRPr lang="en-US" sz="1300" kern="1200" dirty="0">
            <a:solidFill>
              <a:schemeClr val="accent2">
                <a:lumMod val="60000"/>
                <a:lumOff val="40000"/>
              </a:schemeClr>
            </a:solidFill>
          </a:endParaRPr>
        </a:p>
      </dsp:txBody>
      <dsp:txXfrm>
        <a:off x="2497432" y="121566"/>
        <a:ext cx="1471094" cy="147661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307743"/>
          <a:ext cx="2124745" cy="63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/>
            <a:t>Порески приходи</a:t>
          </a:r>
          <a:endParaRPr lang="en-US" sz="1900" b="1" kern="1200" dirty="0"/>
        </a:p>
      </dsp:txBody>
      <dsp:txXfrm>
        <a:off x="4153" y="307743"/>
        <a:ext cx="2124745" cy="634837"/>
      </dsp:txXfrm>
    </dsp:sp>
    <dsp:sp modelId="{02385D1D-92EB-445D-B736-940004751C79}">
      <dsp:nvSpPr>
        <dsp:cNvPr id="0" name=""/>
        <dsp:cNvSpPr/>
      </dsp:nvSpPr>
      <dsp:spPr>
        <a:xfrm>
          <a:off x="2128898" y="307743"/>
          <a:ext cx="424949" cy="6348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307743"/>
          <a:ext cx="5779306" cy="634837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723827" y="307743"/>
        <a:ext cx="5779306" cy="634837"/>
      </dsp:txXfrm>
    </dsp:sp>
    <dsp:sp modelId="{F40D94EA-52E0-4740-A924-EAF350BDF213}">
      <dsp:nvSpPr>
        <dsp:cNvPr id="0" name=""/>
        <dsp:cNvSpPr/>
      </dsp:nvSpPr>
      <dsp:spPr>
        <a:xfrm>
          <a:off x="4153" y="1348238"/>
          <a:ext cx="2124745" cy="63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/>
            <a:t>Донације и трансфери</a:t>
          </a:r>
          <a:endParaRPr lang="en-US" sz="1900" b="1" kern="1200" dirty="0"/>
        </a:p>
      </dsp:txBody>
      <dsp:txXfrm>
        <a:off x="4153" y="1348238"/>
        <a:ext cx="2124745" cy="634837"/>
      </dsp:txXfrm>
    </dsp:sp>
    <dsp:sp modelId="{0E930D30-96BC-4D43-B65A-EE88C46DBE48}">
      <dsp:nvSpPr>
        <dsp:cNvPr id="0" name=""/>
        <dsp:cNvSpPr/>
      </dsp:nvSpPr>
      <dsp:spPr>
        <a:xfrm>
          <a:off x="2128898" y="1010981"/>
          <a:ext cx="424949" cy="130935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1010981"/>
          <a:ext cx="5779306" cy="130935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0" i="0" kern="1200" dirty="0">
              <a:solidFill>
                <a:schemeClr val="tx2">
                  <a:lumMod val="10000"/>
                </a:schemeClr>
              </a:solidFill>
            </a:rPr>
            <a:t>Донације</a:t>
          </a:r>
          <a:r>
            <a:rPr lang="sr-Cyrl-CS" sz="1400" b="1" kern="1200" dirty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sr-Cyrl-CS" sz="1400" kern="1200" dirty="0">
              <a:solidFill>
                <a:schemeClr val="tx2">
                  <a:lumMod val="10000"/>
                </a:schemeClr>
              </a:solidFill>
            </a:rPr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огу бити </a:t>
          </a:r>
          <a:r>
            <a:rPr lang="sr-Cyrl-RS" altLang="en-US" sz="1400" b="0" kern="12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наменски</a:t>
          </a:r>
          <a:r>
            <a:rPr lang="sr-Cyrl-RS" altLang="en-US" sz="1400" b="1" kern="12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 (</a:t>
          </a:r>
          <a:r>
            <a:rPr lang="sr-Cyrl-RS" altLang="en-US" sz="1400" kern="12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0" kern="12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ненаменски</a:t>
          </a:r>
          <a:r>
            <a:rPr lang="sr-Cyrl-RS" altLang="en-US" sz="1400" b="1" kern="12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 (</a:t>
          </a:r>
          <a:r>
            <a:rPr lang="sr-Cyrl-RS" altLang="en-US" sz="1400" kern="12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1010981"/>
        <a:ext cx="5779306" cy="1309352"/>
      </dsp:txXfrm>
    </dsp:sp>
    <dsp:sp modelId="{CCB8139E-CA19-491D-9FCD-6BF28923C725}">
      <dsp:nvSpPr>
        <dsp:cNvPr id="0" name=""/>
        <dsp:cNvSpPr/>
      </dsp:nvSpPr>
      <dsp:spPr>
        <a:xfrm>
          <a:off x="4153" y="2418491"/>
          <a:ext cx="2124745" cy="634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/>
            <a:t>Непорески приходи</a:t>
          </a:r>
          <a:endParaRPr lang="en-US" sz="1900" b="1" kern="1200" dirty="0"/>
        </a:p>
      </dsp:txBody>
      <dsp:txXfrm>
        <a:off x="4153" y="2418491"/>
        <a:ext cx="2124745" cy="634837"/>
      </dsp:txXfrm>
    </dsp:sp>
    <dsp:sp modelId="{14D1633C-A097-4A5A-8269-B04E98857E56}">
      <dsp:nvSpPr>
        <dsp:cNvPr id="0" name=""/>
        <dsp:cNvSpPr/>
      </dsp:nvSpPr>
      <dsp:spPr>
        <a:xfrm>
          <a:off x="2128898" y="2388733"/>
          <a:ext cx="424949" cy="694353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388733"/>
          <a:ext cx="5779306" cy="694353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solidFill>
                <a:schemeClr val="tx2">
                  <a:lumMod val="10000"/>
                </a:schemeClr>
              </a:solidFill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723827" y="2388733"/>
        <a:ext cx="5779306" cy="694353"/>
      </dsp:txXfrm>
    </dsp:sp>
    <dsp:sp modelId="{9312B733-3AEB-49F6-8245-08553BA2949B}">
      <dsp:nvSpPr>
        <dsp:cNvPr id="0" name=""/>
        <dsp:cNvSpPr/>
      </dsp:nvSpPr>
      <dsp:spPr>
        <a:xfrm>
          <a:off x="4153" y="3151487"/>
          <a:ext cx="2124745" cy="117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/>
            <a:t>Примања од продаје нефинансијске имовине</a:t>
          </a:r>
          <a:endParaRPr lang="en-US" sz="1900" b="1" kern="1200" dirty="0"/>
        </a:p>
      </dsp:txBody>
      <dsp:txXfrm>
        <a:off x="4153" y="3151487"/>
        <a:ext cx="2124745" cy="1175625"/>
      </dsp:txXfrm>
    </dsp:sp>
    <dsp:sp modelId="{435AB433-2559-485A-A03D-C32F36288071}">
      <dsp:nvSpPr>
        <dsp:cNvPr id="0" name=""/>
        <dsp:cNvSpPr/>
      </dsp:nvSpPr>
      <dsp:spPr>
        <a:xfrm>
          <a:off x="2128898" y="3151487"/>
          <a:ext cx="424949" cy="11756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3151487"/>
          <a:ext cx="5779306" cy="1175625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tx2">
                  <a:lumMod val="1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723827" y="3151487"/>
        <a:ext cx="5779306" cy="1175625"/>
      </dsp:txXfrm>
    </dsp:sp>
    <dsp:sp modelId="{939B76D1-BB33-4E50-9ECD-839FB5787B95}">
      <dsp:nvSpPr>
        <dsp:cNvPr id="0" name=""/>
        <dsp:cNvSpPr/>
      </dsp:nvSpPr>
      <dsp:spPr>
        <a:xfrm>
          <a:off x="4153" y="4395512"/>
          <a:ext cx="2124745" cy="89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48260" rIns="135128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900" b="1" kern="1200" dirty="0"/>
            <a:t>Пренета средства из ранијих година</a:t>
          </a:r>
          <a:endParaRPr lang="en-US" sz="1900" b="1" kern="1200" dirty="0"/>
        </a:p>
      </dsp:txBody>
      <dsp:txXfrm>
        <a:off x="4153" y="4395512"/>
        <a:ext cx="2124745" cy="893475"/>
      </dsp:txXfrm>
    </dsp:sp>
    <dsp:sp modelId="{7845F59F-6101-48DE-ABCC-EC5351843F5B}">
      <dsp:nvSpPr>
        <dsp:cNvPr id="0" name=""/>
        <dsp:cNvSpPr/>
      </dsp:nvSpPr>
      <dsp:spPr>
        <a:xfrm>
          <a:off x="2128898" y="4395512"/>
          <a:ext cx="424949" cy="8934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395512"/>
          <a:ext cx="5779306" cy="893475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</a:t>
          </a:r>
          <a:r>
            <a:rPr lang="sr-Cyrl-RS" altLang="en-US" sz="1400" kern="1200" dirty="0">
              <a:solidFill>
                <a:schemeClr val="tx2">
                  <a:lumMod val="10000"/>
                </a:schemeClr>
              </a:solidFill>
            </a:rPr>
            <a:t>Представљају вишак прихода буџета општине који нису потрошени у претходној  буџетској години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723827" y="4395512"/>
        <a:ext cx="5779306" cy="89347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2088233" y="1368141"/>
          <a:ext cx="3214904" cy="3214904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80000"/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600" kern="1200" dirty="0"/>
            <a:t>Укупни буџетски приходи и примања  </a:t>
          </a:r>
          <a:r>
            <a:rPr lang="en-US" sz="2600" kern="1200" dirty="0" smtClean="0">
              <a:solidFill>
                <a:schemeClr val="tx2">
                  <a:lumMod val="10000"/>
                </a:schemeClr>
              </a:solidFill>
            </a:rPr>
            <a:t>883.768.279,00</a:t>
          </a:r>
          <a:r>
            <a:rPr lang="sr-Cyrl-RS" sz="2600" kern="1200" dirty="0" smtClean="0"/>
            <a:t> </a:t>
          </a:r>
          <a:r>
            <a:rPr lang="sr-Cyrl-RS" sz="2600" kern="1200" dirty="0"/>
            <a:t>динара</a:t>
          </a:r>
          <a:endParaRPr lang="en-US" sz="2600" kern="1200" dirty="0"/>
        </a:p>
      </dsp:txBody>
      <dsp:txXfrm>
        <a:off x="2088233" y="1368141"/>
        <a:ext cx="3214904" cy="3214904"/>
      </dsp:txXfrm>
    </dsp:sp>
    <dsp:sp modelId="{63432802-399F-407F-AC10-7219543A0326}">
      <dsp:nvSpPr>
        <dsp:cNvPr id="0" name=""/>
        <dsp:cNvSpPr/>
      </dsp:nvSpPr>
      <dsp:spPr>
        <a:xfrm>
          <a:off x="2940689" y="99187"/>
          <a:ext cx="1607452" cy="160745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9"/>
                <a:satOff val="3849"/>
                <a:lumOff val="1163"/>
                <a:alphaOff val="6000"/>
                <a:tint val="98000"/>
                <a:shade val="25000"/>
                <a:satMod val="250000"/>
              </a:schemeClr>
            </a:gs>
            <a:gs pos="68000">
              <a:schemeClr val="accent4">
                <a:shade val="80000"/>
                <a:alpha val="50000"/>
                <a:hueOff val="9"/>
                <a:satOff val="3849"/>
                <a:lumOff val="1163"/>
                <a:alphaOff val="6000"/>
                <a:tint val="86000"/>
                <a:satMod val="115000"/>
              </a:schemeClr>
            </a:gs>
            <a:gs pos="100000">
              <a:schemeClr val="accent4">
                <a:shade val="80000"/>
                <a:alpha val="50000"/>
                <a:hueOff val="9"/>
                <a:satOff val="3849"/>
                <a:lumOff val="1163"/>
                <a:alphaOff val="600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80000"/>
              <a:alpha val="50000"/>
              <a:hueOff val="9"/>
              <a:satOff val="3849"/>
              <a:lumOff val="1163"/>
              <a:alphaOff val="600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Приходи </a:t>
          </a:r>
          <a:r>
            <a:rPr lang="en-US" sz="900" kern="1200" dirty="0" smtClean="0"/>
            <a:t> </a:t>
          </a:r>
          <a:r>
            <a:rPr lang="sr-Cyrl-RS" sz="900" kern="1200" dirty="0" smtClean="0"/>
            <a:t>од  </a:t>
          </a:r>
          <a:r>
            <a:rPr lang="sr-Cyrl-RS" sz="900" kern="1200" dirty="0"/>
            <a:t>пореза  </a:t>
          </a:r>
          <a:r>
            <a:rPr lang="en-US" sz="900" kern="1200" dirty="0" smtClean="0">
              <a:solidFill>
                <a:schemeClr val="tx2">
                  <a:lumMod val="10000"/>
                </a:schemeClr>
              </a:solidFill>
            </a:rPr>
            <a:t>506.712.000,00</a:t>
          </a:r>
          <a:r>
            <a:rPr lang="sr-Cyrl-RS" sz="900" kern="1200" dirty="0" smtClean="0">
              <a:solidFill>
                <a:srgbClr val="FF0000"/>
              </a:solidFill>
            </a:rPr>
            <a:t>   </a:t>
          </a:r>
          <a:r>
            <a:rPr lang="sr-Cyrl-RS" sz="900" kern="1200" dirty="0" smtClean="0"/>
            <a:t>    </a:t>
          </a:r>
          <a:r>
            <a:rPr lang="sr-Cyrl-RS" sz="900" kern="1200" dirty="0"/>
            <a:t>динара</a:t>
          </a:r>
          <a:endParaRPr lang="en-US" sz="900" kern="1200" dirty="0"/>
        </a:p>
      </dsp:txBody>
      <dsp:txXfrm>
        <a:off x="2940689" y="99187"/>
        <a:ext cx="1607452" cy="1607452"/>
      </dsp:txXfrm>
    </dsp:sp>
    <dsp:sp modelId="{449BFEB2-6844-4A2C-8DC2-780280CBA079}">
      <dsp:nvSpPr>
        <dsp:cNvPr id="0" name=""/>
        <dsp:cNvSpPr/>
      </dsp:nvSpPr>
      <dsp:spPr>
        <a:xfrm>
          <a:off x="4929747" y="1544322"/>
          <a:ext cx="1607452" cy="160745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18"/>
                <a:satOff val="7697"/>
                <a:lumOff val="2326"/>
                <a:alphaOff val="12000"/>
                <a:tint val="98000"/>
                <a:shade val="25000"/>
                <a:satMod val="250000"/>
              </a:schemeClr>
            </a:gs>
            <a:gs pos="68000">
              <a:schemeClr val="accent4">
                <a:shade val="80000"/>
                <a:alpha val="50000"/>
                <a:hueOff val="18"/>
                <a:satOff val="7697"/>
                <a:lumOff val="2326"/>
                <a:alphaOff val="12000"/>
                <a:tint val="86000"/>
                <a:satMod val="115000"/>
              </a:schemeClr>
            </a:gs>
            <a:gs pos="100000">
              <a:schemeClr val="accent4">
                <a:shade val="80000"/>
                <a:alpha val="50000"/>
                <a:hueOff val="18"/>
                <a:satOff val="7697"/>
                <a:lumOff val="2326"/>
                <a:alphaOff val="1200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80000"/>
              <a:alpha val="50000"/>
              <a:hueOff val="18"/>
              <a:satOff val="7697"/>
              <a:lumOff val="2326"/>
              <a:alphaOff val="1200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Трансфери </a:t>
          </a:r>
          <a:r>
            <a:rPr lang="en-US" sz="900" kern="1200" dirty="0" smtClean="0">
              <a:solidFill>
                <a:schemeClr val="tx2">
                  <a:lumMod val="10000"/>
                </a:schemeClr>
              </a:solidFill>
            </a:rPr>
            <a:t>141.331.000,00</a:t>
          </a:r>
          <a:r>
            <a:rPr lang="sr-Latn-RS" sz="900" kern="1200" dirty="0" smtClean="0">
              <a:solidFill>
                <a:srgbClr val="FF0000"/>
              </a:solidFill>
            </a:rPr>
            <a:t> </a:t>
          </a:r>
          <a:r>
            <a:rPr lang="sr-Cyrl-RS" sz="900" kern="1200" dirty="0"/>
            <a:t>динара</a:t>
          </a:r>
          <a:endParaRPr lang="en-US" sz="900" kern="1200" dirty="0"/>
        </a:p>
      </dsp:txBody>
      <dsp:txXfrm>
        <a:off x="4929747" y="1544322"/>
        <a:ext cx="1607452" cy="1607452"/>
      </dsp:txXfrm>
    </dsp:sp>
    <dsp:sp modelId="{9DDE88A7-5745-4E4F-A7A8-F71A4DA0D5F2}">
      <dsp:nvSpPr>
        <dsp:cNvPr id="0" name=""/>
        <dsp:cNvSpPr/>
      </dsp:nvSpPr>
      <dsp:spPr>
        <a:xfrm>
          <a:off x="4194239" y="3870618"/>
          <a:ext cx="1607452" cy="160745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26"/>
                <a:satOff val="11546"/>
                <a:lumOff val="3489"/>
                <a:alphaOff val="18000"/>
                <a:tint val="98000"/>
                <a:shade val="25000"/>
                <a:satMod val="250000"/>
              </a:schemeClr>
            </a:gs>
            <a:gs pos="68000">
              <a:schemeClr val="accent4">
                <a:shade val="80000"/>
                <a:alpha val="50000"/>
                <a:hueOff val="26"/>
                <a:satOff val="11546"/>
                <a:lumOff val="3489"/>
                <a:alphaOff val="18000"/>
                <a:tint val="86000"/>
                <a:satMod val="115000"/>
              </a:schemeClr>
            </a:gs>
            <a:gs pos="100000">
              <a:schemeClr val="accent4">
                <a:shade val="80000"/>
                <a:alpha val="50000"/>
                <a:hueOff val="26"/>
                <a:satOff val="11546"/>
                <a:lumOff val="3489"/>
                <a:alphaOff val="1800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80000"/>
              <a:alpha val="50000"/>
              <a:hueOff val="26"/>
              <a:satOff val="11546"/>
              <a:lumOff val="3489"/>
              <a:alphaOff val="1800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Други приходи  </a:t>
          </a:r>
          <a:r>
            <a:rPr lang="sr-Cyrl-RS" sz="900" kern="1200" dirty="0" smtClean="0">
              <a:solidFill>
                <a:schemeClr val="tx2">
                  <a:lumMod val="10000"/>
                </a:schemeClr>
              </a:solidFill>
            </a:rPr>
            <a:t>158.125.279,0</a:t>
          </a:r>
          <a:r>
            <a:rPr lang="en-US" sz="900" kern="1200" dirty="0" smtClean="0">
              <a:solidFill>
                <a:schemeClr val="tx2">
                  <a:lumMod val="10000"/>
                </a:schemeClr>
              </a:solidFill>
            </a:rPr>
            <a:t>0</a:t>
          </a:r>
          <a:r>
            <a:rPr lang="sr-Cyrl-RS" sz="900" kern="1200" dirty="0" smtClean="0"/>
            <a:t>динара</a:t>
          </a:r>
          <a:endParaRPr lang="en-US" sz="900" kern="1200" dirty="0"/>
        </a:p>
      </dsp:txBody>
      <dsp:txXfrm>
        <a:off x="4194239" y="3870618"/>
        <a:ext cx="1607452" cy="1607452"/>
      </dsp:txXfrm>
    </dsp:sp>
    <dsp:sp modelId="{72DE4213-15E1-4436-8045-C055E8A54EDE}">
      <dsp:nvSpPr>
        <dsp:cNvPr id="0" name=""/>
        <dsp:cNvSpPr/>
      </dsp:nvSpPr>
      <dsp:spPr>
        <a:xfrm>
          <a:off x="1711384" y="3882600"/>
          <a:ext cx="1607452" cy="160745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35"/>
                <a:satOff val="15394"/>
                <a:lumOff val="4652"/>
                <a:alphaOff val="24000"/>
                <a:tint val="98000"/>
                <a:shade val="25000"/>
                <a:satMod val="250000"/>
              </a:schemeClr>
            </a:gs>
            <a:gs pos="68000">
              <a:schemeClr val="accent4">
                <a:shade val="80000"/>
                <a:alpha val="50000"/>
                <a:hueOff val="35"/>
                <a:satOff val="15394"/>
                <a:lumOff val="4652"/>
                <a:alphaOff val="24000"/>
                <a:tint val="86000"/>
                <a:satMod val="115000"/>
              </a:schemeClr>
            </a:gs>
            <a:gs pos="100000">
              <a:schemeClr val="accent4">
                <a:shade val="80000"/>
                <a:alpha val="50000"/>
                <a:hueOff val="35"/>
                <a:satOff val="15394"/>
                <a:lumOff val="4652"/>
                <a:alphaOff val="2400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80000"/>
              <a:alpha val="50000"/>
              <a:hueOff val="35"/>
              <a:satOff val="15394"/>
              <a:lumOff val="4652"/>
              <a:alphaOff val="2400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/>
            <a:t>Примања од продаје нефинансијске имовине  </a:t>
          </a:r>
          <a:r>
            <a:rPr lang="en-US" sz="900" b="0" kern="1200" dirty="0" smtClean="0">
              <a:solidFill>
                <a:schemeClr val="tx2">
                  <a:lumMod val="10000"/>
                </a:schemeClr>
              </a:solidFill>
            </a:rPr>
            <a:t>3</a:t>
          </a:r>
          <a:r>
            <a:rPr lang="sr-Cyrl-RS" sz="900" b="0" kern="1200" dirty="0" smtClean="0">
              <a:solidFill>
                <a:schemeClr val="tx2">
                  <a:lumMod val="10000"/>
                </a:schemeClr>
              </a:solidFill>
            </a:rPr>
            <a:t>7</a:t>
          </a:r>
          <a:r>
            <a:rPr lang="en-US" sz="900" b="0" kern="1200" dirty="0" smtClean="0">
              <a:solidFill>
                <a:schemeClr val="tx2">
                  <a:lumMod val="10000"/>
                </a:schemeClr>
              </a:solidFill>
            </a:rPr>
            <a:t>.</a:t>
          </a:r>
          <a:r>
            <a:rPr lang="sr-Cyrl-RS" sz="900" b="0" kern="1200" dirty="0" smtClean="0">
              <a:solidFill>
                <a:schemeClr val="tx2">
                  <a:lumMod val="10000"/>
                </a:schemeClr>
              </a:solidFill>
            </a:rPr>
            <a:t>6</a:t>
          </a:r>
          <a:r>
            <a:rPr lang="en-US" sz="900" b="0" kern="1200" dirty="0" smtClean="0">
              <a:solidFill>
                <a:schemeClr val="tx2">
                  <a:lumMod val="10000"/>
                </a:schemeClr>
              </a:solidFill>
            </a:rPr>
            <a:t>00.000,0</a:t>
          </a:r>
          <a:r>
            <a:rPr lang="en-US" sz="900" kern="1200" dirty="0" smtClean="0">
              <a:solidFill>
                <a:schemeClr val="tx2">
                  <a:lumMod val="10000"/>
                </a:schemeClr>
              </a:solidFill>
            </a:rPr>
            <a:t>0</a:t>
          </a:r>
          <a:r>
            <a:rPr lang="sr-Cyrl-RS" sz="900" kern="1200" dirty="0" smtClean="0"/>
            <a:t>динара</a:t>
          </a:r>
          <a:endParaRPr lang="en-US" sz="900" kern="1200" dirty="0"/>
        </a:p>
      </dsp:txBody>
      <dsp:txXfrm>
        <a:off x="1711384" y="3882600"/>
        <a:ext cx="1607452" cy="1607452"/>
      </dsp:txXfrm>
    </dsp:sp>
    <dsp:sp modelId="{FC69A2CE-A671-47B5-8CD8-544465E52E9C}">
      <dsp:nvSpPr>
        <dsp:cNvPr id="0" name=""/>
        <dsp:cNvSpPr/>
      </dsp:nvSpPr>
      <dsp:spPr>
        <a:xfrm>
          <a:off x="951632" y="1544322"/>
          <a:ext cx="1607452" cy="160745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44"/>
                <a:satOff val="19243"/>
                <a:lumOff val="5815"/>
                <a:alphaOff val="30000"/>
                <a:tint val="98000"/>
                <a:shade val="25000"/>
                <a:satMod val="250000"/>
              </a:schemeClr>
            </a:gs>
            <a:gs pos="68000">
              <a:schemeClr val="accent4">
                <a:shade val="80000"/>
                <a:alpha val="50000"/>
                <a:hueOff val="44"/>
                <a:satOff val="19243"/>
                <a:lumOff val="5815"/>
                <a:alphaOff val="30000"/>
                <a:tint val="86000"/>
                <a:satMod val="115000"/>
              </a:schemeClr>
            </a:gs>
            <a:gs pos="100000">
              <a:schemeClr val="accent4">
                <a:shade val="80000"/>
                <a:alpha val="50000"/>
                <a:hueOff val="44"/>
                <a:satOff val="19243"/>
                <a:lumOff val="5815"/>
                <a:alphaOff val="3000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shade val="80000"/>
              <a:alpha val="50000"/>
              <a:hueOff val="44"/>
              <a:satOff val="19243"/>
              <a:lumOff val="5815"/>
              <a:alphaOff val="3000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Пренета средства из ранијих година</a:t>
          </a:r>
          <a:r>
            <a:rPr lang="sr-Latn-RS" sz="1000" kern="1200" dirty="0"/>
            <a:t> </a:t>
          </a:r>
          <a:r>
            <a:rPr lang="sr-Cyrl-RS" sz="1000" kern="1200" dirty="0" smtClean="0">
              <a:solidFill>
                <a:schemeClr val="tx2">
                  <a:lumMod val="10000"/>
                </a:schemeClr>
              </a:solidFill>
            </a:rPr>
            <a:t>40.000.000,00</a:t>
          </a:r>
          <a:r>
            <a:rPr lang="sr-Cyrl-RS" sz="1000" kern="1200" dirty="0" smtClean="0"/>
            <a:t> </a:t>
          </a:r>
          <a:r>
            <a:rPr lang="sr-Latn-RS" sz="1000" kern="1200" dirty="0" smtClean="0"/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951632" y="1544322"/>
        <a:ext cx="1607452" cy="160745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65722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Расходи за запослене</a:t>
          </a:r>
          <a:endParaRPr lang="en-US" sz="1500" b="1" kern="1200" dirty="0"/>
        </a:p>
      </dsp:txBody>
      <dsp:txXfrm>
        <a:off x="0" y="65722"/>
        <a:ext cx="2055390" cy="501187"/>
      </dsp:txXfrm>
    </dsp:sp>
    <dsp:sp modelId="{02385D1D-92EB-445D-B736-940004751C79}">
      <dsp:nvSpPr>
        <dsp:cNvPr id="0" name=""/>
        <dsp:cNvSpPr/>
      </dsp:nvSpPr>
      <dsp:spPr>
        <a:xfrm>
          <a:off x="2055390" y="65722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65722"/>
          <a:ext cx="5590663" cy="501187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accent1">
                  <a:lumMod val="50000"/>
                </a:schemeClr>
              </a:solidFill>
            </a:rPr>
            <a:t>Расходи за запослене </a:t>
          </a:r>
          <a:r>
            <a:rPr lang="sr-Cyrl-RS" sz="1400" kern="1200" dirty="0">
              <a:solidFill>
                <a:schemeClr val="accent1">
                  <a:lumMod val="50000"/>
                </a:schemeClr>
              </a:solidFill>
            </a:rPr>
            <a:t>представљају све трошкове за запослене, како у управи тако и код буџетских корисника</a:t>
          </a:r>
          <a:endParaRPr lang="en-US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630900" y="65722"/>
        <a:ext cx="5590663" cy="501187"/>
      </dsp:txXfrm>
    </dsp:sp>
    <dsp:sp modelId="{F40D94EA-52E0-4740-A924-EAF350BDF213}">
      <dsp:nvSpPr>
        <dsp:cNvPr id="0" name=""/>
        <dsp:cNvSpPr/>
      </dsp:nvSpPr>
      <dsp:spPr>
        <a:xfrm>
          <a:off x="0" y="722714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Коришћење роба и </a:t>
          </a:r>
          <a:r>
            <a:rPr lang="sr-Cyrl-RS" sz="1500" b="1" kern="1200" dirty="0" smtClean="0"/>
            <a:t>услуга </a:t>
          </a:r>
          <a:endParaRPr lang="en-US" sz="1500" kern="1200" dirty="0"/>
        </a:p>
      </dsp:txBody>
      <dsp:txXfrm>
        <a:off x="0" y="722714"/>
        <a:ext cx="2055390" cy="501187"/>
      </dsp:txXfrm>
    </dsp:sp>
    <dsp:sp modelId="{0E930D30-96BC-4D43-B65A-EE88C46DBE48}">
      <dsp:nvSpPr>
        <dsp:cNvPr id="0" name=""/>
        <dsp:cNvSpPr/>
      </dsp:nvSpPr>
      <dsp:spPr>
        <a:xfrm>
          <a:off x="2055390" y="620910"/>
          <a:ext cx="411078" cy="704794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20910"/>
          <a:ext cx="5590663" cy="704794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2">
                  <a:lumMod val="10000"/>
                </a:schemeClr>
              </a:solidFill>
            </a:rPr>
            <a:t>Коришћење роба и услуга </a:t>
          </a:r>
          <a:r>
            <a:rPr lang="sr-Cyrl-RS" sz="1400" kern="1200" dirty="0">
              <a:solidFill>
                <a:schemeClr val="tx2">
                  <a:lumMod val="10000"/>
                </a:schemeClr>
              </a:solidFill>
            </a:rPr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630900" y="620910"/>
        <a:ext cx="5590663" cy="704794"/>
      </dsp:txXfrm>
    </dsp:sp>
    <dsp:sp modelId="{CCB8139E-CA19-491D-9FCD-6BF28923C725}">
      <dsp:nvSpPr>
        <dsp:cNvPr id="0" name=""/>
        <dsp:cNvSpPr/>
      </dsp:nvSpPr>
      <dsp:spPr>
        <a:xfrm>
          <a:off x="0" y="1575481"/>
          <a:ext cx="2055390" cy="5011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Дотације и трансфери</a:t>
          </a:r>
          <a:endParaRPr lang="en-US" sz="1500" b="1" kern="1200" dirty="0"/>
        </a:p>
      </dsp:txBody>
      <dsp:txXfrm>
        <a:off x="0" y="1575481"/>
        <a:ext cx="2055390" cy="501187"/>
      </dsp:txXfrm>
    </dsp:sp>
    <dsp:sp modelId="{14D1633C-A097-4A5A-8269-B04E98857E56}">
      <dsp:nvSpPr>
        <dsp:cNvPr id="0" name=""/>
        <dsp:cNvSpPr/>
      </dsp:nvSpPr>
      <dsp:spPr>
        <a:xfrm>
          <a:off x="2055390" y="1379705"/>
          <a:ext cx="411078" cy="89274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79705"/>
          <a:ext cx="5590663" cy="89274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accent1">
                  <a:lumMod val="50000"/>
                </a:schemeClr>
              </a:solidFill>
            </a:rPr>
            <a:t>Дотације и трансфери </a:t>
          </a:r>
          <a:r>
            <a:rPr lang="sr-Cyrl-RS" sz="1400" kern="1200" dirty="0">
              <a:solidFill>
                <a:schemeClr val="accent1">
                  <a:lumMod val="50000"/>
                </a:schemeClr>
              </a:solidFill>
            </a:rPr>
            <a:t>су трошкови које локална самоуправа </a:t>
          </a:r>
          <a:r>
            <a:rPr lang="ru-RU" sz="1400" kern="1200" dirty="0">
              <a:solidFill>
                <a:schemeClr val="accent1">
                  <a:lumMod val="50000"/>
                </a:schemeClr>
              </a:solidFill>
            </a:rPr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>
              <a:solidFill>
                <a:schemeClr val="accent1">
                  <a:lumMod val="50000"/>
                </a:schemeClr>
              </a:solidFill>
            </a:rPr>
            <a:t> као што су школе, центар за социјални рад, дом здравља.</a:t>
          </a:r>
          <a:r>
            <a:rPr lang="en-US" sz="1400" kern="1200" dirty="0">
              <a:solidFill>
                <a:schemeClr val="accent1">
                  <a:lumMod val="50000"/>
                </a:schemeClr>
              </a:solidFill>
            </a:rPr>
            <a:t> </a:t>
          </a:r>
        </a:p>
      </dsp:txBody>
      <dsp:txXfrm>
        <a:off x="2630900" y="1379705"/>
        <a:ext cx="5590663" cy="892740"/>
      </dsp:txXfrm>
    </dsp:sp>
    <dsp:sp modelId="{9312B733-3AEB-49F6-8245-08553BA2949B}">
      <dsp:nvSpPr>
        <dsp:cNvPr id="0" name=""/>
        <dsp:cNvSpPr/>
      </dsp:nvSpPr>
      <dsp:spPr>
        <a:xfrm>
          <a:off x="0" y="2428539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Остали расходи</a:t>
          </a:r>
          <a:endParaRPr lang="en-US" sz="1500" b="1" kern="1200" dirty="0"/>
        </a:p>
      </dsp:txBody>
      <dsp:txXfrm>
        <a:off x="0" y="2428539"/>
        <a:ext cx="2055390" cy="297000"/>
      </dsp:txXfrm>
    </dsp:sp>
    <dsp:sp modelId="{435AB433-2559-485A-A03D-C32F36288071}">
      <dsp:nvSpPr>
        <dsp:cNvPr id="0" name=""/>
        <dsp:cNvSpPr/>
      </dsp:nvSpPr>
      <dsp:spPr>
        <a:xfrm>
          <a:off x="2055390" y="2326445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26445"/>
          <a:ext cx="5590663" cy="50118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2">
                  <a:lumMod val="10000"/>
                </a:schemeClr>
              </a:solidFill>
            </a:rPr>
            <a:t>Остали расходи </a:t>
          </a:r>
          <a:r>
            <a:rPr lang="sr-Cyrl-RS" sz="1400" kern="1200" dirty="0">
              <a:solidFill>
                <a:schemeClr val="tx2">
                  <a:lumMod val="10000"/>
                </a:schemeClr>
              </a:solidFill>
            </a:rPr>
            <a:t>обухватају дотације невладиним организацијама, порезе, таксе, новчане казне.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630900" y="2326445"/>
        <a:ext cx="5590663" cy="501187"/>
      </dsp:txXfrm>
    </dsp:sp>
    <dsp:sp modelId="{EFAACCF6-3A6A-4536-89B0-F0A7C44F6BE1}">
      <dsp:nvSpPr>
        <dsp:cNvPr id="0" name=""/>
        <dsp:cNvSpPr/>
      </dsp:nvSpPr>
      <dsp:spPr>
        <a:xfrm>
          <a:off x="0" y="2983726"/>
          <a:ext cx="205740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Субвенције</a:t>
          </a:r>
          <a:endParaRPr lang="en-US" sz="1500" b="1" kern="1200" dirty="0"/>
        </a:p>
      </dsp:txBody>
      <dsp:txXfrm>
        <a:off x="0" y="2983726"/>
        <a:ext cx="2057400" cy="297000"/>
      </dsp:txXfrm>
    </dsp:sp>
    <dsp:sp modelId="{6497CA82-45EE-4BD1-AEB4-CC3961FBFB74}">
      <dsp:nvSpPr>
        <dsp:cNvPr id="0" name=""/>
        <dsp:cNvSpPr/>
      </dsp:nvSpPr>
      <dsp:spPr>
        <a:xfrm>
          <a:off x="2057399" y="2881633"/>
          <a:ext cx="411480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1633"/>
          <a:ext cx="5596128" cy="501187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>
              <a:solidFill>
                <a:schemeClr val="tx2">
                  <a:lumMod val="10000"/>
                </a:schemeClr>
              </a:solidFill>
            </a:rPr>
            <a:t>Субвенције</a:t>
          </a:r>
          <a:r>
            <a:rPr lang="ru-RU" sz="1400" kern="1200" dirty="0">
              <a:solidFill>
                <a:schemeClr val="tx2">
                  <a:lumMod val="10000"/>
                </a:schemeClr>
              </a:solidFill>
            </a:rPr>
            <a:t> сe одобравају за функционисање међумесног превоза и  пољопривредним произвођачима. </a:t>
          </a:r>
          <a:endParaRPr lang="en-US" sz="14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633471" y="2881633"/>
        <a:ext cx="5596128" cy="501187"/>
      </dsp:txXfrm>
    </dsp:sp>
    <dsp:sp modelId="{939B76D1-BB33-4E50-9ECD-839FB5787B95}">
      <dsp:nvSpPr>
        <dsp:cNvPr id="0" name=""/>
        <dsp:cNvSpPr/>
      </dsp:nvSpPr>
      <dsp:spPr>
        <a:xfrm>
          <a:off x="0" y="3538914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Социјална заштита</a:t>
          </a:r>
          <a:endParaRPr lang="en-US" sz="1500" b="1" kern="1200" dirty="0"/>
        </a:p>
      </dsp:txBody>
      <dsp:txXfrm>
        <a:off x="0" y="3538914"/>
        <a:ext cx="2055390" cy="297000"/>
      </dsp:txXfrm>
    </dsp:sp>
    <dsp:sp modelId="{7845F59F-6101-48DE-ABCC-EC5351843F5B}">
      <dsp:nvSpPr>
        <dsp:cNvPr id="0" name=""/>
        <dsp:cNvSpPr/>
      </dsp:nvSpPr>
      <dsp:spPr>
        <a:xfrm>
          <a:off x="2055390" y="3436820"/>
          <a:ext cx="411078" cy="501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6820"/>
          <a:ext cx="5590663" cy="50118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>
              <a:solidFill>
                <a:schemeClr val="tx2">
                  <a:lumMod val="10000"/>
                </a:schemeClr>
              </a:solidFill>
            </a:rPr>
            <a:t>Социјална заштита </a:t>
          </a:r>
          <a:r>
            <a:rPr lang="sr-Cyrl-RS" sz="1400" kern="1200" dirty="0">
              <a:solidFill>
                <a:schemeClr val="tx2">
                  <a:lumMod val="10000"/>
                </a:schemeClr>
              </a:solidFill>
            </a:rPr>
            <a:t>обухвата све трошкове исплате социјалне помоћи за различите категорије грађана</a:t>
          </a:r>
          <a:r>
            <a:rPr lang="sr-Cyrl-RS" sz="1400" kern="1200" dirty="0"/>
            <a:t>.</a:t>
          </a:r>
          <a:endParaRPr lang="en-US" sz="1400" kern="1200" dirty="0"/>
        </a:p>
      </dsp:txBody>
      <dsp:txXfrm>
        <a:off x="2630900" y="3436820"/>
        <a:ext cx="5590663" cy="501187"/>
      </dsp:txXfrm>
    </dsp:sp>
    <dsp:sp modelId="{B471A916-B6F4-4017-A447-E2C98CEE19B9}">
      <dsp:nvSpPr>
        <dsp:cNvPr id="0" name=""/>
        <dsp:cNvSpPr/>
      </dsp:nvSpPr>
      <dsp:spPr>
        <a:xfrm>
          <a:off x="0" y="4214758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Буџетска резерва</a:t>
          </a:r>
          <a:endParaRPr lang="en-US" sz="1500" b="1" kern="1200" dirty="0"/>
        </a:p>
      </dsp:txBody>
      <dsp:txXfrm>
        <a:off x="0" y="4214758"/>
        <a:ext cx="2055390" cy="297000"/>
      </dsp:txXfrm>
    </dsp:sp>
    <dsp:sp modelId="{7F976215-9D17-4223-A92A-D3302071B429}">
      <dsp:nvSpPr>
        <dsp:cNvPr id="0" name=""/>
        <dsp:cNvSpPr/>
      </dsp:nvSpPr>
      <dsp:spPr>
        <a:xfrm>
          <a:off x="2055390" y="3992008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3992008"/>
          <a:ext cx="5590663" cy="7425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>
              <a:solidFill>
                <a:schemeClr val="tx2">
                  <a:lumMod val="10000"/>
                </a:schemeClr>
              </a:solidFill>
            </a:rPr>
            <a:t>Буџетска резерва </a:t>
          </a:r>
          <a:r>
            <a:rPr lang="sr-Cyrl-RS" sz="1500" kern="1200" dirty="0">
              <a:solidFill>
                <a:schemeClr val="tx2">
                  <a:lumMod val="10000"/>
                </a:schemeClr>
              </a:solidFill>
            </a:rPr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5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630900" y="3992008"/>
        <a:ext cx="5590663" cy="742500"/>
      </dsp:txXfrm>
    </dsp:sp>
    <dsp:sp modelId="{320B77C6-F8A0-4CEB-8B55-79E4A1BAF9E9}">
      <dsp:nvSpPr>
        <dsp:cNvPr id="0" name=""/>
        <dsp:cNvSpPr/>
      </dsp:nvSpPr>
      <dsp:spPr>
        <a:xfrm>
          <a:off x="0" y="5011258"/>
          <a:ext cx="2055390" cy="29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38100" rIns="106680" bIns="3810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b="1" kern="1200" dirty="0"/>
            <a:t>Капитални издаци</a:t>
          </a:r>
          <a:endParaRPr lang="en-US" sz="1500" b="1" kern="1200" dirty="0"/>
        </a:p>
      </dsp:txBody>
      <dsp:txXfrm>
        <a:off x="0" y="5011258"/>
        <a:ext cx="2055390" cy="297000"/>
      </dsp:txXfrm>
    </dsp:sp>
    <dsp:sp modelId="{803A06C6-F698-48F4-A91D-0B2B17EECBA4}">
      <dsp:nvSpPr>
        <dsp:cNvPr id="0" name=""/>
        <dsp:cNvSpPr/>
      </dsp:nvSpPr>
      <dsp:spPr>
        <a:xfrm>
          <a:off x="2055390" y="4788508"/>
          <a:ext cx="411078" cy="742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788508"/>
          <a:ext cx="5590663" cy="7425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500" b="1" kern="1200" dirty="0">
              <a:solidFill>
                <a:schemeClr val="tx2">
                  <a:lumMod val="10000"/>
                </a:schemeClr>
              </a:solidFill>
            </a:rPr>
            <a:t>Капитални издаци </a:t>
          </a:r>
          <a:r>
            <a:rPr lang="sr-Cyrl-RS" sz="1500" kern="1200" dirty="0">
              <a:solidFill>
                <a:schemeClr val="tx2">
                  <a:lumMod val="10000"/>
                </a:schemeClr>
              </a:solidFill>
            </a:rPr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5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2630900" y="4788508"/>
        <a:ext cx="5590663" cy="7425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639947" y="512242"/>
          <a:ext cx="4181157" cy="4181157"/>
        </a:xfrm>
        <a:prstGeom prst="blockArc">
          <a:avLst>
            <a:gd name="adj1" fmla="val 13069771"/>
            <a:gd name="adj2" fmla="val 15892869"/>
            <a:gd name="adj3" fmla="val 3435"/>
          </a:avLst>
        </a:prstGeom>
        <a:solidFill>
          <a:schemeClr val="accent3">
            <a:hueOff val="1186571"/>
            <a:satOff val="22323"/>
            <a:lumOff val="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497000" y="677401"/>
          <a:ext cx="4181157" cy="4181157"/>
        </a:xfrm>
        <a:prstGeom prst="blockArc">
          <a:avLst>
            <a:gd name="adj1" fmla="val 10884337"/>
            <a:gd name="adj2" fmla="val 13435406"/>
            <a:gd name="adj3" fmla="val 3435"/>
          </a:avLst>
        </a:prstGeom>
        <a:solidFill>
          <a:schemeClr val="accent3">
            <a:hueOff val="1017061"/>
            <a:satOff val="19134"/>
            <a:lumOff val="50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496574" y="561516"/>
          <a:ext cx="4181157" cy="4181157"/>
        </a:xfrm>
        <a:prstGeom prst="blockArc">
          <a:avLst>
            <a:gd name="adj1" fmla="val 8195877"/>
            <a:gd name="adj2" fmla="val 10690419"/>
            <a:gd name="adj3" fmla="val 3435"/>
          </a:avLst>
        </a:prstGeom>
        <a:solidFill>
          <a:schemeClr val="accent3">
            <a:hueOff val="847551"/>
            <a:satOff val="15945"/>
            <a:lumOff val="42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2433603" y="497774"/>
          <a:ext cx="4181157" cy="4181157"/>
        </a:xfrm>
        <a:prstGeom prst="blockArc">
          <a:avLst>
            <a:gd name="adj1" fmla="val 5309683"/>
            <a:gd name="adj2" fmla="val 8045950"/>
            <a:gd name="adj3" fmla="val 3435"/>
          </a:avLst>
        </a:prstGeom>
        <a:solidFill>
          <a:schemeClr val="accent3">
            <a:hueOff val="678041"/>
            <a:satOff val="12756"/>
            <a:lumOff val="33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480365" y="497077"/>
          <a:ext cx="4181157" cy="4181157"/>
        </a:xfrm>
        <a:prstGeom prst="blockArc">
          <a:avLst>
            <a:gd name="adj1" fmla="val 2755725"/>
            <a:gd name="adj2" fmla="val 5387933"/>
            <a:gd name="adj3" fmla="val 3435"/>
          </a:avLst>
        </a:prstGeom>
        <a:solidFill>
          <a:schemeClr val="accent3">
            <a:hueOff val="508530"/>
            <a:satOff val="9567"/>
            <a:lumOff val="25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456624" y="520436"/>
          <a:ext cx="4181157" cy="4181157"/>
        </a:xfrm>
        <a:prstGeom prst="blockArc">
          <a:avLst>
            <a:gd name="adj1" fmla="val 0"/>
            <a:gd name="adj2" fmla="val 2700000"/>
            <a:gd name="adj3" fmla="val 3435"/>
          </a:avLst>
        </a:prstGeom>
        <a:solidFill>
          <a:schemeClr val="accent3">
            <a:hueOff val="339020"/>
            <a:satOff val="6378"/>
            <a:lumOff val="16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456624" y="520436"/>
          <a:ext cx="4181157" cy="4181157"/>
        </a:xfrm>
        <a:prstGeom prst="blockArc">
          <a:avLst>
            <a:gd name="adj1" fmla="val 18900000"/>
            <a:gd name="adj2" fmla="val 0"/>
            <a:gd name="adj3" fmla="val 3435"/>
          </a:avLst>
        </a:prstGeom>
        <a:solidFill>
          <a:schemeClr val="accent3">
            <a:hueOff val="169510"/>
            <a:satOff val="3189"/>
            <a:lumOff val="8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456624" y="520436"/>
          <a:ext cx="4181157" cy="4181157"/>
        </a:xfrm>
        <a:prstGeom prst="blockArc">
          <a:avLst>
            <a:gd name="adj1" fmla="val 16200000"/>
            <a:gd name="adj2" fmla="val 18900000"/>
            <a:gd name="adj3" fmla="val 343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608824" y="1649391"/>
          <a:ext cx="1876757" cy="19232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>
              <a:solidFill>
                <a:schemeClr val="bg1"/>
              </a:solidFill>
            </a:rPr>
            <a:t>Укупни расходи и издаци </a:t>
          </a:r>
          <a:r>
            <a:rPr lang="en-US" sz="1500" kern="1200" dirty="0" smtClean="0">
              <a:solidFill>
                <a:schemeClr val="tx2">
                  <a:lumMod val="10000"/>
                </a:schemeClr>
              </a:solidFill>
            </a:rPr>
            <a:t>8</a:t>
          </a:r>
          <a:r>
            <a:rPr lang="sr-Cyrl-RS" sz="1500" kern="1200" dirty="0" smtClean="0">
              <a:solidFill>
                <a:schemeClr val="tx2">
                  <a:lumMod val="10000"/>
                </a:schemeClr>
              </a:solidFill>
            </a:rPr>
            <a:t>6</a:t>
          </a:r>
          <a:r>
            <a:rPr lang="en-US" sz="1500" kern="1200" dirty="0" smtClean="0">
              <a:solidFill>
                <a:schemeClr val="tx2">
                  <a:lumMod val="10000"/>
                </a:schemeClr>
              </a:solidFill>
            </a:rPr>
            <a:t>3.768.279,00</a:t>
          </a:r>
          <a:endParaRPr lang="en-US" sz="1500" kern="1200" dirty="0">
            <a:solidFill>
              <a:schemeClr val="tx2">
                <a:lumMod val="10000"/>
              </a:schemeClr>
            </a:solidFill>
          </a:endParaRPr>
        </a:p>
      </dsp:txBody>
      <dsp:txXfrm>
        <a:off x="3608824" y="1649391"/>
        <a:ext cx="1876757" cy="1923247"/>
      </dsp:txXfrm>
    </dsp:sp>
    <dsp:sp modelId="{73F305AC-CFDC-45B1-8AB8-6FABD1C99179}">
      <dsp:nvSpPr>
        <dsp:cNvPr id="0" name=""/>
        <dsp:cNvSpPr/>
      </dsp:nvSpPr>
      <dsp:spPr>
        <a:xfrm>
          <a:off x="3843423" y="-146372"/>
          <a:ext cx="1407560" cy="140542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/>
              </a:solidFill>
            </a:rPr>
            <a:t>Коришћење роба и услуга </a:t>
          </a:r>
          <a:r>
            <a:rPr lang="ru-RU" sz="1000" kern="1200" dirty="0" smtClean="0">
              <a:solidFill>
                <a:schemeClr val="accent1">
                  <a:lumMod val="75000"/>
                </a:schemeClr>
              </a:solidFill>
            </a:rPr>
            <a:t>270.644.517,00</a:t>
          </a:r>
          <a:r>
            <a:rPr lang="ru-RU" sz="1000" kern="1200" dirty="0" smtClean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ru-RU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843423" y="-146372"/>
        <a:ext cx="1407560" cy="1405425"/>
      </dsp:txXfrm>
    </dsp:sp>
    <dsp:sp modelId="{A14630AA-C1BD-4A7E-B665-0A7C9B6C19C9}">
      <dsp:nvSpPr>
        <dsp:cNvPr id="0" name=""/>
        <dsp:cNvSpPr/>
      </dsp:nvSpPr>
      <dsp:spPr>
        <a:xfrm>
          <a:off x="5342065" y="510032"/>
          <a:ext cx="1316024" cy="1296216"/>
        </a:xfrm>
        <a:prstGeom prst="ellipse">
          <a:avLst/>
        </a:prstGeom>
        <a:solidFill>
          <a:schemeClr val="accent3">
            <a:hueOff val="169510"/>
            <a:satOff val="3189"/>
            <a:lumOff val="8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Дотације и трансфери </a:t>
          </a:r>
          <a:r>
            <a:rPr lang="sr-Cyrl-RS" sz="1000" kern="1200" dirty="0" smtClean="0">
              <a:solidFill>
                <a:schemeClr val="accent1">
                  <a:lumMod val="75000"/>
                </a:schemeClr>
              </a:solidFill>
            </a:rPr>
            <a:t>84.236.896,00</a:t>
          </a:r>
          <a:r>
            <a:rPr lang="sr-Cyrl-RS" sz="1000" kern="1200" dirty="0" smtClean="0">
              <a:solidFill>
                <a:schemeClr val="bg1"/>
              </a:solidFill>
            </a:rPr>
            <a:t> 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342065" y="510032"/>
        <a:ext cx="1316024" cy="1296216"/>
      </dsp:txXfrm>
    </dsp:sp>
    <dsp:sp modelId="{E43F7264-94BE-4E7E-8A98-A0D70BB3AF06}">
      <dsp:nvSpPr>
        <dsp:cNvPr id="0" name=""/>
        <dsp:cNvSpPr/>
      </dsp:nvSpPr>
      <dsp:spPr>
        <a:xfrm>
          <a:off x="5998470" y="2016558"/>
          <a:ext cx="1206815" cy="1188912"/>
        </a:xfrm>
        <a:prstGeom prst="ellipse">
          <a:avLst/>
        </a:prstGeom>
        <a:solidFill>
          <a:schemeClr val="accent3">
            <a:hueOff val="339020"/>
            <a:satOff val="6378"/>
            <a:lumOff val="16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Расходи за запослене </a:t>
          </a:r>
          <a:r>
            <a:rPr lang="sr-Cyrl-RS" sz="1000" kern="1200" dirty="0" smtClean="0">
              <a:solidFill>
                <a:schemeClr val="tx2">
                  <a:lumMod val="10000"/>
                </a:schemeClr>
              </a:solidFill>
            </a:rPr>
            <a:t>241.992.607,00</a:t>
          </a:r>
          <a:r>
            <a:rPr lang="sr-Cyrl-RS" sz="1000" kern="1200" dirty="0" smtClean="0">
              <a:solidFill>
                <a:schemeClr val="bg1"/>
              </a:solidFill>
            </a:rPr>
            <a:t>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998470" y="2016558"/>
        <a:ext cx="1206815" cy="1188912"/>
      </dsp:txXfrm>
    </dsp:sp>
    <dsp:sp modelId="{115526CD-270E-4C52-A164-15F2B6F9FE39}">
      <dsp:nvSpPr>
        <dsp:cNvPr id="0" name=""/>
        <dsp:cNvSpPr/>
      </dsp:nvSpPr>
      <dsp:spPr>
        <a:xfrm>
          <a:off x="5398709" y="3483854"/>
          <a:ext cx="1202735" cy="1160069"/>
        </a:xfrm>
        <a:prstGeom prst="ellipse">
          <a:avLst/>
        </a:prstGeom>
        <a:solidFill>
          <a:schemeClr val="accent3">
            <a:hueOff val="508530"/>
            <a:satOff val="9567"/>
            <a:lumOff val="25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i="0" kern="1200" dirty="0">
              <a:solidFill>
                <a:schemeClr val="bg1"/>
              </a:solidFill>
            </a:rPr>
            <a:t>Социјална помоћ </a:t>
          </a:r>
          <a:r>
            <a:rPr lang="sr-Cyrl-RS" sz="1000" kern="1200" dirty="0" smtClean="0">
              <a:solidFill>
                <a:schemeClr val="tx2">
                  <a:lumMod val="10000"/>
                </a:schemeClr>
              </a:solidFill>
            </a:rPr>
            <a:t>17.472.000,00</a:t>
          </a:r>
          <a:r>
            <a:rPr lang="sr-Cyrl-RS" sz="1000" kern="1200" dirty="0" smtClean="0">
              <a:solidFill>
                <a:schemeClr val="bg1"/>
              </a:solidFill>
            </a:rPr>
            <a:t>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398709" y="3483854"/>
        <a:ext cx="1202735" cy="1160069"/>
      </dsp:txXfrm>
    </dsp:sp>
    <dsp:sp modelId="{5101AD7C-EA94-402A-A388-0FD916639D60}">
      <dsp:nvSpPr>
        <dsp:cNvPr id="0" name=""/>
        <dsp:cNvSpPr/>
      </dsp:nvSpPr>
      <dsp:spPr>
        <a:xfrm>
          <a:off x="3992795" y="4049068"/>
          <a:ext cx="1170721" cy="1186499"/>
        </a:xfrm>
        <a:prstGeom prst="ellipse">
          <a:avLst/>
        </a:prstGeom>
        <a:solidFill>
          <a:schemeClr val="accent3">
            <a:hueOff val="678041"/>
            <a:satOff val="12756"/>
            <a:lumOff val="33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Субвенције </a:t>
          </a:r>
          <a:r>
            <a:rPr lang="sr-Cyrl-RS" sz="1000" kern="1200" dirty="0" smtClean="0">
              <a:solidFill>
                <a:schemeClr val="tx2">
                  <a:lumMod val="10000"/>
                </a:schemeClr>
              </a:solidFill>
            </a:rPr>
            <a:t>20.780.000,00</a:t>
          </a:r>
          <a:r>
            <a:rPr lang="sr-Cyrl-RS" sz="1000" kern="1200" dirty="0" smtClean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992795" y="4049068"/>
        <a:ext cx="1170721" cy="1186499"/>
      </dsp:txXfrm>
    </dsp:sp>
    <dsp:sp modelId="{D19ADD6D-9F0A-4766-B637-BB2D5495A9BB}">
      <dsp:nvSpPr>
        <dsp:cNvPr id="0" name=""/>
        <dsp:cNvSpPr/>
      </dsp:nvSpPr>
      <dsp:spPr>
        <a:xfrm>
          <a:off x="2527005" y="3483854"/>
          <a:ext cx="1134647" cy="1160069"/>
        </a:xfrm>
        <a:prstGeom prst="ellipse">
          <a:avLst/>
        </a:prstGeom>
        <a:solidFill>
          <a:schemeClr val="accent3">
            <a:hueOff val="847551"/>
            <a:satOff val="15945"/>
            <a:lumOff val="42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Остали </a:t>
          </a:r>
          <a:r>
            <a:rPr lang="sr-Cyrl-RS" sz="1000" kern="1200" dirty="0" smtClean="0">
              <a:solidFill>
                <a:schemeClr val="bg1"/>
              </a:solidFill>
            </a:rPr>
            <a:t>расходи, средства резерве </a:t>
          </a:r>
          <a:r>
            <a:rPr lang="sr-Cyrl-RS" sz="1000" kern="1200" dirty="0" smtClean="0">
              <a:solidFill>
                <a:schemeClr val="tx2">
                  <a:lumMod val="10000"/>
                </a:schemeClr>
              </a:solidFill>
            </a:rPr>
            <a:t>89.763.425,00</a:t>
          </a:r>
          <a:r>
            <a:rPr lang="sr-Cyrl-RS" sz="1000" kern="1200" dirty="0" smtClean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2527005" y="3483854"/>
        <a:ext cx="1134647" cy="1160069"/>
      </dsp:txXfrm>
    </dsp:sp>
    <dsp:sp modelId="{4F05B281-B6DB-45BB-A427-1BF92AADC139}">
      <dsp:nvSpPr>
        <dsp:cNvPr id="0" name=""/>
        <dsp:cNvSpPr/>
      </dsp:nvSpPr>
      <dsp:spPr>
        <a:xfrm>
          <a:off x="1800196" y="2016226"/>
          <a:ext cx="1466652" cy="1402703"/>
        </a:xfrm>
        <a:prstGeom prst="ellipse">
          <a:avLst/>
        </a:prstGeom>
        <a:solidFill>
          <a:schemeClr val="accent3">
            <a:hueOff val="1017061"/>
            <a:satOff val="19134"/>
            <a:lumOff val="50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chemeClr val="bg1"/>
              </a:solidFill>
            </a:rPr>
            <a:t>Издаци за набавку нефинансијске имовине </a:t>
          </a:r>
          <a:r>
            <a:rPr lang="sr-Cyrl-RS" sz="1100" kern="1200" dirty="0" smtClean="0">
              <a:solidFill>
                <a:schemeClr val="tx2">
                  <a:lumMod val="10000"/>
                </a:schemeClr>
              </a:solidFill>
            </a:rPr>
            <a:t>136.678.834,</a:t>
          </a:r>
          <a:r>
            <a:rPr lang="en-US" sz="1100" kern="1200" smtClean="0">
              <a:solidFill>
                <a:schemeClr val="tx2">
                  <a:lumMod val="10000"/>
                </a:schemeClr>
              </a:solidFill>
            </a:rPr>
            <a:t> 00</a:t>
          </a:r>
          <a:endParaRPr lang="sr-Cyrl-RS" sz="1100" kern="1200" dirty="0" smtClean="0">
            <a:solidFill>
              <a:schemeClr val="tx2">
                <a:lumMod val="10000"/>
              </a:schemeClr>
            </a:solidFill>
          </a:endParaRPr>
        </a:p>
      </dsp:txBody>
      <dsp:txXfrm>
        <a:off x="1800196" y="2016226"/>
        <a:ext cx="1466652" cy="1402703"/>
      </dsp:txXfrm>
    </dsp:sp>
    <dsp:sp modelId="{2D6C03BD-4023-431E-84F6-C080A9961C8A}">
      <dsp:nvSpPr>
        <dsp:cNvPr id="0" name=""/>
        <dsp:cNvSpPr/>
      </dsp:nvSpPr>
      <dsp:spPr>
        <a:xfrm>
          <a:off x="2436311" y="687595"/>
          <a:ext cx="1342703" cy="1310129"/>
        </a:xfrm>
        <a:prstGeom prst="ellipse">
          <a:avLst/>
        </a:prstGeom>
        <a:solidFill>
          <a:schemeClr val="accent3">
            <a:hueOff val="1186571"/>
            <a:satOff val="22323"/>
            <a:lumOff val="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 smtClean="0">
              <a:solidFill>
                <a:schemeClr val="bg1"/>
              </a:solidFill>
            </a:rPr>
            <a:t>Отплата камата </a:t>
          </a:r>
          <a:r>
            <a:rPr lang="sr-Cyrl-RS" sz="1100" kern="1200" dirty="0" smtClean="0">
              <a:solidFill>
                <a:schemeClr val="accent1">
                  <a:lumMod val="75000"/>
                </a:schemeClr>
              </a:solidFill>
            </a:rPr>
            <a:t>2.200.000,00</a:t>
          </a:r>
          <a:r>
            <a:rPr lang="sr-Cyrl-RS" sz="1100" kern="1200" dirty="0" smtClean="0">
              <a:solidFill>
                <a:schemeClr val="bg1"/>
              </a:solidFill>
            </a:rPr>
            <a:t> динара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436311" y="687595"/>
        <a:ext cx="1342703" cy="1310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12/24/2018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2AFE-33A2-4743-873F-FCF3EE17E831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7ADF4-CA59-42A6-A35E-03F5BA62D312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78ED-603B-4E50-839C-7FFF0284375B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4586E-15FD-4FEA-84CA-356B956B026B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540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671B5-F851-409F-94B7-A08BC8D0904E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540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6D28-61FF-4F7F-BCBE-338B6130AAA4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ED352-3D39-4301-B346-BC5EB5327DD0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23F43-A26B-43D5-9015-90BAF1730F05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DC24-40D8-4532-8BDE-EDD0946A0A9D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0F995-494F-44D3-97F4-3265E9B0264A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9ABB7-9E0F-4C8E-8C01-36EB61F9EC0B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27C63-A7E4-43A9-8ABB-2B7ACD22BE88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3174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41ABB-12B2-4D85-AABD-52A76BB5B38B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B78DD-26FF-4749-BAF6-1C5C5DCC5270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63E62-5492-4B9E-9814-45176A03CA87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6B64-0715-4031-B634-F7D728ECB7E4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873C1-45B0-439C-AFEE-A86760C880C3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BC40D-A2B8-4806-9C1E-ECB05AAA42C2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0540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6950E-DA13-4058-A19E-B0DC42485D90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B146C-CE95-4B77-8AF4-9EA29C5C4C05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18333-50F0-42D7-BD70-6E358AB720A8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119E1-4D50-45D5-B776-2FA29A32E203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4C1C-7FF0-42CA-A663-7AA0606E80F1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5C8A3-7F2A-474D-91EB-E6E6E3220E29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9FA-235B-4EAC-A035-44BDC523A7C4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8A01-7E7D-45A3-BD89-4DBFC0A16329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34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1B9C2E-B1BB-46E1-B91E-D18486D93F53}" type="datetime1">
              <a:rPr lang="en-US" smtClean="0"/>
              <a:pPr/>
              <a:t>12/24/2018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7851648" cy="923528"/>
          </a:xfrm>
        </p:spPr>
        <p:txBody>
          <a:bodyPr/>
          <a:lstStyle/>
          <a:p>
            <a:pPr algn="ctr"/>
            <a:r>
              <a:rPr lang="sr-Cyrl-R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ОПШТИНА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sr-Cyrl-RS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СЕНТА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600200"/>
          </a:xfrm>
        </p:spPr>
        <p:txBody>
          <a:bodyPr/>
          <a:lstStyle/>
          <a:p>
            <a:pPr algn="ctr"/>
            <a:r>
              <a:rPr lang="sr-Cyrl-RS" dirty="0"/>
              <a:t>ГРАЂАНСКИ ВОДИЧ КРОЗ ОДЛУКУ О БУЏЕТУ </a:t>
            </a:r>
            <a:r>
              <a:rPr lang="sr-Cyrl-RS" dirty="0" smtClean="0"/>
              <a:t>ЗА 2019. ГОДИНУ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0088" y="404664"/>
            <a:ext cx="2293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pic>
        <p:nvPicPr>
          <p:cNvPr id="1026" name="Picture 2" descr="D:\Documents\Desktop\rs-sent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4664"/>
            <a:ext cx="3024336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36712"/>
          </a:xfrm>
        </p:spPr>
        <p:txBody>
          <a:bodyPr>
            <a:normAutofit/>
          </a:bodyPr>
          <a:lstStyle/>
          <a:p>
            <a:r>
              <a:rPr lang="sr-Cyrl-RS" sz="3800" dirty="0"/>
              <a:t>Шта су приходи и примања буџета?</a:t>
            </a:r>
            <a:endParaRPr lang="en-US" sz="3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69107456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201</a:t>
            </a:r>
            <a:r>
              <a:rPr lang="sr-Latn-ME" sz="3000" b="1" dirty="0"/>
              <a:t>9</a:t>
            </a:r>
            <a:r>
              <a:rPr lang="sr-Cyrl-RS" sz="3000" b="1" dirty="0"/>
              <a:t> годину</a:t>
            </a:r>
            <a:endParaRPr lang="en-US" sz="30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082088799"/>
              </p:ext>
            </p:extLst>
          </p:nvPr>
        </p:nvGraphicFramePr>
        <p:xfrm>
          <a:off x="1115616" y="1124744"/>
          <a:ext cx="748883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/>
              <a:t>Структура планираних прихода и примања за 201</a:t>
            </a:r>
            <a:r>
              <a:rPr lang="sr-Latn-ME" sz="2900" b="1" dirty="0"/>
              <a:t>9</a:t>
            </a:r>
            <a:r>
              <a:rPr lang="sr-Cyrl-RS" sz="2900" b="1" dirty="0"/>
              <a:t>. годину</a:t>
            </a:r>
            <a:endParaRPr lang="en-US" sz="29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=""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81781499"/>
              </p:ext>
            </p:extLst>
          </p:nvPr>
        </p:nvGraphicFramePr>
        <p:xfrm>
          <a:off x="1115616" y="1667235"/>
          <a:ext cx="6912768" cy="443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FD690970-CB48-4F14-9964-6D469EC66B8B}"/>
              </a:ext>
            </a:extLst>
          </p:cNvPr>
          <p:cNvGraphicFramePr/>
          <p:nvPr/>
        </p:nvGraphicFramePr>
        <p:xfrm>
          <a:off x="1547664" y="2132856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7361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49738"/>
          </a:xfrm>
        </p:spPr>
        <p:txBody>
          <a:bodyPr>
            <a:normAutofit fontScale="92500"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</a:t>
            </a:r>
            <a:r>
              <a:rPr lang="sr-Cyrl-RS" sz="1700" dirty="0" smtClean="0"/>
              <a:t>201</a:t>
            </a:r>
            <a:r>
              <a:rPr lang="en-US" sz="1700" dirty="0" smtClean="0"/>
              <a:t>9</a:t>
            </a:r>
            <a:r>
              <a:rPr lang="sr-Cyrl-RS" sz="1700" dirty="0" smtClean="0"/>
              <a:t>. </a:t>
            </a:r>
            <a:r>
              <a:rPr lang="sr-Cyrl-RS" sz="1700" dirty="0"/>
              <a:t>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pPr>
              <a:buNone/>
            </a:pPr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915816" y="249289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2">
                    <a:lumMod val="10000"/>
                  </a:schemeClr>
                </a:solidFill>
              </a:rPr>
              <a:t>883.768.279,00 динара</a:t>
            </a:r>
            <a:endParaRPr lang="sr-Latn-RS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88619763"/>
              </p:ext>
            </p:extLst>
          </p:nvPr>
        </p:nvGraphicFramePr>
        <p:xfrm>
          <a:off x="539552" y="1124744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58822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2019 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15873864"/>
              </p:ext>
            </p:extLst>
          </p:nvPr>
        </p:nvGraphicFramePr>
        <p:xfrm>
          <a:off x="179512" y="1556792"/>
          <a:ext cx="8964488" cy="5112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2019. годину</a:t>
            </a:r>
            <a:endParaRPr lang="en-US" sz="3200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A58B7940-79B6-454A-BE8A-26FB06AC5A27}"/>
              </a:ext>
            </a:extLst>
          </p:cNvPr>
          <p:cNvGraphicFramePr>
            <a:graphicFrameLocks/>
          </p:cNvGraphicFramePr>
          <p:nvPr/>
        </p:nvGraphicFramePr>
        <p:xfrm>
          <a:off x="827584" y="1556792"/>
          <a:ext cx="748883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6886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787208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37006588"/>
              </p:ext>
            </p:extLst>
          </p:nvPr>
        </p:nvGraphicFramePr>
        <p:xfrm>
          <a:off x="0" y="750954"/>
          <a:ext cx="8960308" cy="610704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=""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=""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="" xmlns:a16="http://schemas.microsoft.com/office/drawing/2014/main" val="2943394881"/>
                    </a:ext>
                  </a:extLst>
                </a:gridCol>
              </a:tblGrid>
              <a:tr h="647717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2019. 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739698"/>
                  </a:ext>
                </a:extLst>
              </a:tr>
              <a:tr h="277593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13.879.600.00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1.57%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2703372"/>
                  </a:ext>
                </a:extLst>
              </a:tr>
              <a:tr h="27759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75.890.000.00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8.59%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8863823"/>
                  </a:ext>
                </a:extLst>
              </a:tr>
              <a:tr h="27759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5.980.000.00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0.68%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8287674"/>
                  </a:ext>
                </a:extLst>
              </a:tr>
              <a:tr h="27759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8.498.500.00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0.96%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67397033"/>
                  </a:ext>
                </a:extLst>
              </a:tr>
              <a:tr h="27759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29.400.000.00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3.33%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2443609"/>
                  </a:ext>
                </a:extLst>
              </a:tr>
              <a:tr h="27759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30.025.000.00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3.40%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616700"/>
                  </a:ext>
                </a:extLst>
              </a:tr>
              <a:tr h="46265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24.102.105.00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2.73%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00143352"/>
                  </a:ext>
                </a:extLst>
              </a:tr>
              <a:tr h="27759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114.989.400.00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6219187"/>
                  </a:ext>
                </a:extLst>
              </a:tr>
              <a:tr h="27759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50.697.396.00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5.74%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6556103"/>
                  </a:ext>
                </a:extLst>
              </a:tr>
              <a:tr h="2775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31.971.000.00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3.62%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15389646"/>
                  </a:ext>
                </a:extLst>
              </a:tr>
              <a:tr h="27759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43.064.000.00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4.87%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14730366"/>
                  </a:ext>
                </a:extLst>
              </a:tr>
              <a:tr h="27759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11.325.000.00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1.28%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3777792"/>
                  </a:ext>
                </a:extLst>
              </a:tr>
              <a:tr h="27759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120.984.088.00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13.69%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84141709"/>
                  </a:ext>
                </a:extLst>
              </a:tr>
              <a:tr h="27759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40.070.000.00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4.53%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12639953"/>
                  </a:ext>
                </a:extLst>
              </a:tr>
              <a:tr h="27759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240.543.816.00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27.22%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49910891"/>
                  </a:ext>
                </a:extLst>
              </a:tr>
              <a:tr h="277593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42.248.374.00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4.78%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66446889"/>
                  </a:ext>
                </a:extLst>
              </a:tr>
              <a:tr h="462655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100.000.00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0.01%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978124"/>
                  </a:ext>
                </a:extLst>
              </a:tr>
              <a:tr h="370124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883.768.279.00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227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dirty="0"/>
              <a:t>Структура расхода по буџетским програмима</a:t>
            </a:r>
            <a:endParaRPr lang="en-US" sz="2200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="" xmlns:a16="http://schemas.microsoft.com/office/drawing/2014/main" id="{35CA3346-52C3-4B96-A757-C775AAA1D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21884230"/>
              </p:ext>
            </p:extLst>
          </p:nvPr>
        </p:nvGraphicFramePr>
        <p:xfrm>
          <a:off x="827585" y="1484784"/>
          <a:ext cx="6792416" cy="487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E67EA4FA-4D59-480A-942F-8112EB0273F8}"/>
              </a:ext>
            </a:extLst>
          </p:cNvPr>
          <p:cNvGraphicFramePr>
            <a:graphicFrameLocks/>
          </p:cNvGraphicFramePr>
          <p:nvPr/>
        </p:nvGraphicFramePr>
        <p:xfrm>
          <a:off x="1043608" y="1484784"/>
          <a:ext cx="69913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3453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72234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3000" b="1" dirty="0"/>
              <a:t>Расходи буџета расподељени </a:t>
            </a:r>
            <a:r>
              <a:rPr lang="sr-Cyrl-RS" sz="3000" b="1" dirty="0" smtClean="0"/>
              <a:t>по буџетским </a:t>
            </a:r>
            <a:r>
              <a:rPr lang="sr-Cyrl-RS" sz="3000" b="1" dirty="0"/>
              <a:t>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99957315"/>
              </p:ext>
            </p:extLst>
          </p:nvPr>
        </p:nvGraphicFramePr>
        <p:xfrm>
          <a:off x="395536" y="1484784"/>
          <a:ext cx="8208912" cy="504854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7131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672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2851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032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Р. </a:t>
                      </a:r>
                      <a:r>
                        <a:rPr lang="en-US" sz="1400" dirty="0" err="1">
                          <a:effectLst/>
                        </a:rPr>
                        <a:t>бр</a:t>
                      </a:r>
                      <a:r>
                        <a:rPr lang="en-US" sz="1400" dirty="0">
                          <a:effectLst/>
                        </a:rPr>
                        <a:t>.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Назив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sr-Cyrl-RS" sz="1400" dirty="0">
                          <a:effectLst/>
                        </a:rPr>
                        <a:t>буџетског </a:t>
                      </a:r>
                      <a:r>
                        <a:rPr lang="en-US" sz="1400" dirty="0" err="1">
                          <a:effectLst/>
                        </a:rPr>
                        <a:t>корисника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400" dirty="0"/>
                        <a:t>Средства из Одлуке о буџету за </a:t>
                      </a:r>
                      <a:r>
                        <a:rPr lang="sr-Cyrl-RS" sz="1400" dirty="0" smtClean="0"/>
                        <a:t>201</a:t>
                      </a:r>
                      <a:r>
                        <a:rPr lang="en-US" sz="1400" dirty="0" smtClean="0"/>
                        <a:t>9</a:t>
                      </a:r>
                      <a:r>
                        <a:rPr lang="sr-Cyrl-RS" sz="1400" dirty="0" smtClean="0"/>
                        <a:t>. </a:t>
                      </a:r>
                      <a:r>
                        <a:rPr lang="sr-Cyrl-RS" sz="1400" dirty="0"/>
                        <a:t>годину  (износ у динарима)</a:t>
                      </a:r>
                      <a:endParaRPr lang="en-US" sz="14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Скупштина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општине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14.372.000,00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12.028.000,00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Општинско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веће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15.848.374,00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>
                          <a:effectLst/>
                        </a:rPr>
                        <a:t>Општинско </a:t>
                      </a:r>
                      <a:r>
                        <a:rPr lang="en-US" sz="1600" dirty="0" err="1">
                          <a:effectLst/>
                        </a:rPr>
                        <a:t>јавно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правобранилаштво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3.248.710,00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Општинска </a:t>
                      </a:r>
                      <a:r>
                        <a:rPr lang="en-US" sz="1600" dirty="0" err="1">
                          <a:effectLst/>
                        </a:rPr>
                        <a:t>управа</a:t>
                      </a:r>
                      <a:r>
                        <a:rPr lang="sr-Cyrl-RS" sz="1600" dirty="0">
                          <a:effectLst/>
                        </a:rPr>
                        <a:t>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  <a:latin typeface="Times New Roman"/>
                          <a:ea typeface="Times New Roman"/>
                        </a:rPr>
                        <a:t>240.543.816,00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Times New Roman"/>
                          <a:ea typeface="Times New Roman"/>
                        </a:rPr>
                        <a:t>Дечји вртић „Снежана – </a:t>
                      </a:r>
                      <a:r>
                        <a:rPr lang="hu-HU" sz="1600" dirty="0">
                          <a:effectLst/>
                          <a:latin typeface="Times New Roman"/>
                          <a:ea typeface="Times New Roman"/>
                        </a:rPr>
                        <a:t>Hófehérke”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114.989.400,00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Times New Roman"/>
                          <a:ea typeface="Times New Roman"/>
                        </a:rPr>
                        <a:t>Туристичка организација општине Сента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7.748.000,00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Културно-образовни центар „Турзо Лајош“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32.407.200,00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Times New Roman"/>
                          <a:ea typeface="Times New Roman"/>
                        </a:rPr>
                        <a:t>Сенћанско мађарско камерно позориште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9.758.400,00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19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Times New Roman"/>
                          <a:ea typeface="Times New Roman"/>
                        </a:rPr>
                        <a:t>Српски културни центар „Стеван Сремац“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3.869.935,00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Times New Roman"/>
                          <a:ea typeface="Times New Roman"/>
                        </a:rPr>
                        <a:t>Историјски архив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27.823.000,00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Месне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заједнице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13.040.106,00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13.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effectLst/>
                        </a:rPr>
                        <a:t>Центар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за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социјални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рад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12.440.000,00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sr-Cyrl-RS" sz="1600" dirty="0"/>
                        <a:t>Основне школе</a:t>
                      </a:r>
                      <a:endParaRPr lang="sr-Latn-RS" sz="1600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44.297.396</a:t>
                      </a:r>
                      <a:r>
                        <a:rPr lang="sr-Cyrl-RS" sz="1600" dirty="0" smtClean="0">
                          <a:effectLst/>
                          <a:latin typeface="Times New Roman"/>
                          <a:ea typeface="Times New Roman"/>
                        </a:rPr>
                        <a:t>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15.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600" dirty="0"/>
                        <a:t>Средње школе</a:t>
                      </a:r>
                      <a:endParaRPr lang="sr-Latn-RS" sz="1600" dirty="0"/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31.971.000,00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16.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Times New Roman"/>
                          <a:ea typeface="Times New Roman"/>
                        </a:rPr>
                        <a:t>Дом здравља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8.685.000,00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389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17.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  <a:latin typeface="Times New Roman"/>
                          <a:ea typeface="Times New Roman"/>
                        </a:rPr>
                        <a:t>Апотека Сента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/>
                          <a:ea typeface="Times New Roman"/>
                        </a:rPr>
                        <a:t>2.000.000,00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4761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ép 27">
            <a:extLst>
              <a:ext uri="{FF2B5EF4-FFF2-40B4-BE49-F238E27FC236}">
                <a16:creationId xmlns="" xmlns:a16="http://schemas.microsoft.com/office/drawing/2014/main" id="{AB67E40C-0EC9-4B7D-9C2F-FBA613A905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49080"/>
            <a:ext cx="1707654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Kép 31">
            <a:extLst>
              <a:ext uri="{FF2B5EF4-FFF2-40B4-BE49-F238E27FC236}">
                <a16:creationId xmlns="" xmlns:a16="http://schemas.microsoft.com/office/drawing/2014/main" id="{FDDD4D2D-D95A-4E55-B5FE-BD9F403005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509120"/>
            <a:ext cx="2530092" cy="1897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Kép 33">
            <a:extLst>
              <a:ext uri="{FF2B5EF4-FFF2-40B4-BE49-F238E27FC236}">
                <a16:creationId xmlns="" xmlns:a16="http://schemas.microsoft.com/office/drawing/2014/main" id="{B3ECAD6B-8D16-4236-8A11-1F986A5518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636912"/>
            <a:ext cx="3453842" cy="1130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Kép 35">
            <a:extLst>
              <a:ext uri="{FF2B5EF4-FFF2-40B4-BE49-F238E27FC236}">
                <a16:creationId xmlns="" xmlns:a16="http://schemas.microsoft.com/office/drawing/2014/main" id="{57F26301-8573-4B9F-A0B6-A949001A94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342" y="303646"/>
            <a:ext cx="2987824" cy="1680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Kép 29">
            <a:extLst>
              <a:ext uri="{FF2B5EF4-FFF2-40B4-BE49-F238E27FC236}">
                <a16:creationId xmlns="" xmlns:a16="http://schemas.microsoft.com/office/drawing/2014/main" id="{AB0D8BE4-EFDC-4195-A9C5-E24AA0142D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620688"/>
            <a:ext cx="2363755" cy="1772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Kép 37">
            <a:extLst>
              <a:ext uri="{FF2B5EF4-FFF2-40B4-BE49-F238E27FC236}">
                <a16:creationId xmlns="" xmlns:a16="http://schemas.microsoft.com/office/drawing/2014/main" id="{36A3E2E9-02EC-44FC-A75C-F626A35197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581128"/>
            <a:ext cx="2452297" cy="1839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Kép 22">
            <a:extLst>
              <a:ext uri="{FF2B5EF4-FFF2-40B4-BE49-F238E27FC236}">
                <a16:creationId xmlns="" xmlns:a16="http://schemas.microsoft.com/office/drawing/2014/main" id="{A414069A-5D39-4F7B-A9D3-AA53226C2A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2075723" cy="1556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Kép 39">
            <a:extLst>
              <a:ext uri="{FF2B5EF4-FFF2-40B4-BE49-F238E27FC236}">
                <a16:creationId xmlns="" xmlns:a16="http://schemas.microsoft.com/office/drawing/2014/main" id="{4E708448-5F6A-49C9-B027-87887DB981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04864"/>
            <a:ext cx="1654640" cy="220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457024"/>
          </a:xfrm>
        </p:spPr>
        <p:txBody>
          <a:bodyPr>
            <a:noAutofit/>
          </a:bodyPr>
          <a:lstStyle/>
          <a:p>
            <a:pPr algn="ctr"/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9289758"/>
              </p:ext>
            </p:extLst>
          </p:nvPr>
        </p:nvGraphicFramePr>
        <p:xfrm>
          <a:off x="755576" y="1052736"/>
          <a:ext cx="7632848" cy="5639552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61714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613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0811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</a:rPr>
                        <a:t>Планирана </a:t>
                      </a:r>
                      <a:r>
                        <a:rPr lang="sr-Cyrl-RS" sz="1400" dirty="0">
                          <a:effectLst/>
                        </a:rPr>
                        <a:t>средства (и</a:t>
                      </a:r>
                      <a:r>
                        <a:rPr lang="en-US" sz="1400" dirty="0" err="1">
                          <a:effectLst/>
                        </a:rPr>
                        <a:t>знос</a:t>
                      </a:r>
                      <a:r>
                        <a:rPr lang="en-US" sz="1400" dirty="0">
                          <a:effectLst/>
                        </a:rPr>
                        <a:t> у </a:t>
                      </a:r>
                      <a:r>
                        <a:rPr lang="en-US" sz="1400" dirty="0" err="1">
                          <a:effectLst/>
                        </a:rPr>
                        <a:t>динарима</a:t>
                      </a:r>
                      <a:r>
                        <a:rPr lang="sr-Cyrl-RS" sz="1400" dirty="0" smtClean="0">
                          <a:effectLst/>
                        </a:rPr>
                        <a:t>)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201</a:t>
                      </a:r>
                      <a:r>
                        <a:rPr lang="sr-Cyrl-RS" sz="1500" dirty="0" smtClean="0">
                          <a:effectLst/>
                        </a:rPr>
                        <a:t>9.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канализација у улици Петефи Бригада и Берта Иштвана</a:t>
                      </a:r>
                      <a:endParaRPr lang="en-US" sz="14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Times New Roman"/>
                          <a:ea typeface="Times New Roman"/>
                        </a:rPr>
                        <a:t>10.075.000,00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Санација уличних фасада Градске куће – </a:t>
                      </a:r>
                      <a:r>
                        <a:rPr lang="sr-Cyrl-RS" sz="14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2. </a:t>
                      </a:r>
                      <a:r>
                        <a:rPr lang="sr-Cyrl-RS" sz="14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фаза</a:t>
                      </a:r>
                      <a:endParaRPr lang="en-US" sz="14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Times New Roman"/>
                          <a:ea typeface="Times New Roman"/>
                        </a:rPr>
                        <a:t>9.150.000,00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30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Куповина део бивше касарне</a:t>
                      </a:r>
                      <a:endParaRPr lang="en-US" sz="14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Times New Roman"/>
                          <a:ea typeface="Times New Roman"/>
                        </a:rPr>
                        <a:t>3.180.000,00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Светлосна сигнализација у Торњошу</a:t>
                      </a:r>
                      <a:endParaRPr lang="en-US" sz="1400" b="1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Times New Roman"/>
                          <a:ea typeface="Times New Roman"/>
                        </a:rPr>
                        <a:t>2.612.105,00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Изградња нове топлане</a:t>
                      </a:r>
                      <a:endParaRPr lang="en-US" sz="14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Times New Roman"/>
                          <a:ea typeface="Times New Roman"/>
                        </a:rPr>
                        <a:t>16.900.000,00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39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Реализација четврте фазе радова ради обезбеђења радног простора за смештај Историјског архива и Завода за култ. Војв. Мађ.</a:t>
                      </a:r>
                      <a:endParaRPr lang="en-US" sz="14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Times New Roman"/>
                          <a:ea typeface="Times New Roman"/>
                        </a:rPr>
                        <a:t>21.600.000,00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4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Санација зграде школе Турзо Лајош у Сенти</a:t>
                      </a:r>
                      <a:endParaRPr lang="en-US" sz="14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Times New Roman"/>
                          <a:ea typeface="Times New Roman"/>
                        </a:rPr>
                        <a:t>6.400.000,00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Капитално одржавање и текуће поправке објеката у</a:t>
                      </a:r>
                      <a:r>
                        <a:rPr lang="sr-Cyrl-RS" sz="14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својини општине Сента</a:t>
                      </a:r>
                      <a:endParaRPr lang="en-US" sz="14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Times New Roman"/>
                          <a:ea typeface="Times New Roman"/>
                        </a:rPr>
                        <a:t>10.000.000,00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Изграда плана детаљне</a:t>
                      </a:r>
                      <a:r>
                        <a:rPr lang="sr-Cyrl-RS" sz="14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регулације за трасе државног пута Ила Реда бр. 105.</a:t>
                      </a:r>
                      <a:endParaRPr lang="en-US" sz="14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Times New Roman"/>
                          <a:ea typeface="Times New Roman"/>
                        </a:rPr>
                        <a:t>2.400.000,00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Израда техничке документације за реконструкцију даљинског топловода</a:t>
                      </a:r>
                      <a:endParaRPr lang="en-US" sz="14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Times New Roman"/>
                          <a:ea typeface="Times New Roman"/>
                        </a:rPr>
                        <a:t>1.700.000,00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954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Адаптација и санација</a:t>
                      </a:r>
                      <a:r>
                        <a:rPr lang="sr-Cyrl-RS" sz="14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објеката Гимназије</a:t>
                      </a:r>
                      <a:endParaRPr lang="en-US" sz="14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Times New Roman"/>
                          <a:ea typeface="Times New Roman"/>
                        </a:rPr>
                        <a:t>5.610.000,00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Реконструкција пословен зграде- Дом за старе</a:t>
                      </a:r>
                      <a:endParaRPr lang="en-US" sz="14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Times New Roman"/>
                          <a:ea typeface="Times New Roman"/>
                        </a:rPr>
                        <a:t>1.000.000,00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Набавка топловодних</a:t>
                      </a:r>
                      <a:r>
                        <a:rPr lang="sr-Cyrl-RS" sz="1400" baseline="0" dirty="0" smtClean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цеви</a:t>
                      </a:r>
                      <a:endParaRPr lang="en-US" sz="14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 smtClean="0">
                          <a:effectLst/>
                          <a:latin typeface="Times New Roman"/>
                          <a:ea typeface="Times New Roman"/>
                        </a:rPr>
                        <a:t>5.955.882,00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7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577483"/>
          </a:xfrm>
        </p:spPr>
        <p:txBody>
          <a:bodyPr/>
          <a:lstStyle/>
          <a:p>
            <a:pPr marL="0" indent="0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На крају желимо да Вам се захвалимо што сте издвојили време за читање ове презентације буџета. </a:t>
            </a:r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/>
              <a:t>Уколико сте заинтересовани да сагледате у целини Одлуку о буџету општине </a:t>
            </a:r>
            <a:r>
              <a:rPr lang="sr-Cyrl-R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Сента </a:t>
            </a:r>
            <a:r>
              <a:rPr lang="sr-Cyrl-RS" dirty="0"/>
              <a:t>за 2019. годину, исту можете преузети на следећем линку интернет странице општинске управе: 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Latn-ME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www.zenta-senta.co.rs</a:t>
            </a:r>
            <a:r>
              <a:rPr lang="sr-Cyrl-R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solidFill>
                  <a:schemeClr val="accent1">
                    <a:lumMod val="50000"/>
                  </a:schemeClr>
                </a:solidFill>
              </a:rPr>
              <a:t>САДРЖАЈ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2019. годину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sr-Cyrl-RS" dirty="0" smtClean="0"/>
              <a:t>На </a:t>
            </a:r>
            <a:r>
              <a:rPr lang="sr-Cyrl-RS" dirty="0"/>
              <a:t>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2019.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Расходи </a:t>
            </a:r>
            <a:r>
              <a:rPr lang="sr-Cyrl-RS" dirty="0"/>
              <a:t>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</a:t>
            </a:r>
            <a:r>
              <a:rPr lang="sr-Cyrl-RS" dirty="0" smtClean="0"/>
              <a:t>буџетским </a:t>
            </a:r>
            <a:r>
              <a:rPr lang="sr-Cyrl-RS" dirty="0"/>
              <a:t>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</p:txBody>
      </p:sp>
    </p:spTree>
    <p:extLst>
      <p:ext uri="{BB962C8B-B14F-4D97-AF65-F5344CB8AC3E}">
        <p14:creationId xmlns="" xmlns:p14="http://schemas.microsoft.com/office/powerpoint/2010/main" val="313789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04663"/>
            <a:ext cx="8382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700" dirty="0"/>
              <a:t>	</a:t>
            </a:r>
            <a:endParaRPr lang="en-US" sz="1700" dirty="0" smtClean="0"/>
          </a:p>
          <a:p>
            <a:r>
              <a:rPr lang="en-US" sz="1700" b="1" dirty="0" smtClean="0"/>
              <a:t>             </a:t>
            </a:r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>Драги </a:t>
            </a:r>
            <a:r>
              <a:rPr lang="sr-Cyrl-RS" dirty="0">
                <a:solidFill>
                  <a:schemeClr val="accent1">
                    <a:lumMod val="50000"/>
                  </a:schemeClr>
                </a:solidFill>
              </a:rPr>
              <a:t>суграђани и суграђанке</a:t>
            </a:r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sr-Cyrl-RS" sz="1700" b="1" dirty="0"/>
          </a:p>
          <a:p>
            <a:pPr algn="just"/>
            <a:r>
              <a:rPr lang="sr-Cyrl-RS" sz="1700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sz="1700" dirty="0"/>
          </a:p>
          <a:p>
            <a:pPr algn="just"/>
            <a:r>
              <a:rPr lang="sr-Cyrl-RS" sz="1700" dirty="0"/>
              <a:t>	Грађански буџет представља сажет и јасан приказ Одлуке о буџету општине</a:t>
            </a:r>
            <a:r>
              <a:rPr lang="sr-Latn-RS" sz="1700" dirty="0">
                <a:solidFill>
                  <a:srgbClr val="FF0000"/>
                </a:solidFill>
              </a:rPr>
              <a:t> </a:t>
            </a:r>
            <a:r>
              <a:rPr lang="sr-Cyrl-RS" sz="1700" dirty="0">
                <a:solidFill>
                  <a:schemeClr val="tx2"/>
                </a:solidFill>
              </a:rPr>
              <a:t>СЕНТА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/>
              <a:t>за 2019. 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sz="1700" dirty="0"/>
          </a:p>
          <a:p>
            <a:pPr algn="just"/>
            <a:r>
              <a:rPr lang="sr-Cyrl-RS" sz="1700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sz="1700" dirty="0"/>
          </a:p>
          <a:p>
            <a:pPr algn="just"/>
            <a:r>
              <a:rPr lang="sr-Cyrl-RS" sz="1700" dirty="0"/>
              <a:t>	</a:t>
            </a:r>
            <a:r>
              <a:rPr lang="ru-RU" sz="1700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Сенте у заједничком постављању циљева, дефинисању приоритета и планирању развоја наше </a:t>
            </a:r>
            <a:r>
              <a:rPr lang="ru-RU" sz="1700" dirty="0" smtClean="0"/>
              <a:t>општине.</a:t>
            </a:r>
            <a:endParaRPr lang="en-US" sz="1700" dirty="0" smtClean="0"/>
          </a:p>
          <a:p>
            <a:pPr algn="r"/>
            <a:r>
              <a:rPr lang="sr-Cyrl-RS" dirty="0" smtClean="0">
                <a:solidFill>
                  <a:schemeClr val="accent1">
                    <a:lumMod val="50000"/>
                  </a:schemeClr>
                </a:solidFill>
              </a:rPr>
              <a:t>Рудолф </a:t>
            </a:r>
            <a:r>
              <a:rPr lang="sr-Cyrl-RS" dirty="0">
                <a:solidFill>
                  <a:schemeClr val="accent1">
                    <a:lumMod val="50000"/>
                  </a:schemeClr>
                </a:solidFill>
              </a:rPr>
              <a:t>Цегледи</a:t>
            </a:r>
          </a:p>
          <a:p>
            <a:pPr algn="r"/>
            <a:r>
              <a:rPr lang="sr-Cyrl-RS" dirty="0">
                <a:solidFill>
                  <a:schemeClr val="accent1">
                    <a:lumMod val="50000"/>
                  </a:schemeClr>
                </a:solidFill>
              </a:rPr>
              <a:t>Председник општине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6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78628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268760"/>
            <a:ext cx="4175254" cy="25562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правобранилаштво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1556792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Културно-образовни центар «Турзо Лајош» Сента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Сенћанско мађарско камерно позориште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Српски културни центар «Стеван Сремац» Сента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Историјски архив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Предшколска установа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</a:t>
            </a:r>
            <a:r>
              <a:rPr lang="ru-RU" altLang="en-US" sz="1700" dirty="0" smtClean="0">
                <a:cs typeface="Calibri" panose="020F0502020204030204" pitchFamily="34" charset="0"/>
              </a:rPr>
              <a:t>Туристичка </a:t>
            </a:r>
            <a:r>
              <a:rPr lang="ru-RU" altLang="en-US" sz="1700" dirty="0">
                <a:cs typeface="Calibri" panose="020F0502020204030204" pitchFamily="34" charset="0"/>
              </a:rPr>
              <a:t>О</a:t>
            </a:r>
            <a:r>
              <a:rPr lang="ru-RU" altLang="en-US" sz="1700" dirty="0" smtClean="0">
                <a:cs typeface="Calibri" panose="020F0502020204030204" pitchFamily="34" charset="0"/>
              </a:rPr>
              <a:t>рганизација </a:t>
            </a:r>
            <a:r>
              <a:rPr lang="sr-Cyrl-RS" altLang="en-US" sz="1700" dirty="0" smtClean="0">
                <a:solidFill>
                  <a:schemeClr val="tx2"/>
                </a:solidFill>
                <a:cs typeface="Calibri" panose="020F0502020204030204" pitchFamily="34" charset="0"/>
              </a:rPr>
              <a:t>Општине </a:t>
            </a:r>
            <a:r>
              <a:rPr lang="sr-Cyrl-RS" altLang="en-US" sz="1700" dirty="0">
                <a:solidFill>
                  <a:schemeClr val="tx2"/>
                </a:solidFill>
                <a:cs typeface="Calibri" panose="020F0502020204030204" pitchFamily="34" charset="0"/>
              </a:rPr>
              <a:t>Сента </a:t>
            </a:r>
            <a:endParaRPr lang="ru-RU" altLang="en-US" sz="1700" dirty="0">
              <a:solidFill>
                <a:schemeClr val="tx2"/>
              </a:solidFill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833664"/>
            <a:ext cx="40386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Образовне институције (школе)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Здравствене институције (</a:t>
            </a:r>
            <a:r>
              <a:rPr lang="sr-Cyrl-RS" altLang="en-US" sz="1700" dirty="0">
                <a:cs typeface="Calibri" panose="020F0502020204030204" pitchFamily="34" charset="0"/>
              </a:rPr>
              <a:t>Д</a:t>
            </a:r>
            <a:r>
              <a:rPr lang="ru-RU" altLang="en-US" sz="1700" dirty="0">
                <a:cs typeface="Calibri" panose="020F0502020204030204" pitchFamily="34" charset="0"/>
              </a:rPr>
              <a:t>ом здравља, Апотека Сента)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Социјалне институције (Центар за социјални рад)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Спортски савез општине Сента и спортски клубови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</a:t>
            </a:r>
            <a:r>
              <a:rPr lang="sr-Cyrl-RS" sz="1700" dirty="0">
                <a:solidFill>
                  <a:schemeClr val="tx2"/>
                </a:solidFill>
              </a:rPr>
              <a:t>Сента</a:t>
            </a:r>
            <a:r>
              <a:rPr lang="sr-Latn-RS" sz="1700" dirty="0"/>
              <a:t> </a:t>
            </a:r>
            <a:r>
              <a:rPr lang="sr-Cyrl-RS" sz="1700" dirty="0"/>
              <a:t>најважнијег документа, руководе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=""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714752382"/>
              </p:ext>
            </p:extLst>
          </p:nvPr>
        </p:nvGraphicFramePr>
        <p:xfrm>
          <a:off x="1043608" y="1556792"/>
          <a:ext cx="67204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228184" y="3212976"/>
            <a:ext cx="1944216" cy="165618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>
                <a:solidFill>
                  <a:schemeClr val="accent1">
                    <a:lumMod val="50000"/>
                  </a:schemeClr>
                </a:solidFill>
              </a:rPr>
              <a:t>Грађани и њихова удружења</a:t>
            </a:r>
          </a:p>
          <a:p>
            <a:pPr algn="ctr"/>
            <a:r>
              <a:rPr lang="sr-Cyrl-RS" sz="1200" dirty="0" smtClean="0">
                <a:solidFill>
                  <a:schemeClr val="accent1">
                    <a:lumMod val="50000"/>
                  </a:schemeClr>
                </a:solidFill>
              </a:rPr>
              <a:t>Спортски Савез и спортски клубови</a:t>
            </a:r>
            <a:endParaRPr lang="sr-Cyrl-R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08104" y="4653136"/>
            <a:ext cx="1296144" cy="10081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>
                <a:solidFill>
                  <a:schemeClr val="accent1">
                    <a:lumMod val="50000"/>
                  </a:schemeClr>
                </a:solidFill>
              </a:rPr>
              <a:t>Јавна предузећа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12160" y="1412776"/>
            <a:ext cx="1656184" cy="1512168"/>
            <a:chOff x="9035434" y="-2769482"/>
            <a:chExt cx="2003239" cy="2215089"/>
          </a:xfrm>
        </p:grpSpPr>
        <p:sp>
          <p:nvSpPr>
            <p:cNvPr id="8" name="Oval 7"/>
            <p:cNvSpPr/>
            <p:nvPr/>
          </p:nvSpPr>
          <p:spPr>
            <a:xfrm>
              <a:off x="9035434" y="-2769482"/>
              <a:ext cx="2003239" cy="2215089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9302829" y="-2521169"/>
              <a:ext cx="1416503" cy="15663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200" kern="1200" dirty="0" smtClean="0">
                  <a:solidFill>
                    <a:schemeClr val="accent1">
                      <a:lumMod val="50000"/>
                    </a:schemeClr>
                  </a:solidFill>
                </a:rPr>
                <a:t>Апотека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200" dirty="0" smtClean="0">
                  <a:solidFill>
                    <a:schemeClr val="accent1">
                      <a:lumMod val="50000"/>
                    </a:schemeClr>
                  </a:solidFill>
                </a:rPr>
                <a:t>Дом Здравља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1200" kern="1200" dirty="0" smtClean="0">
                  <a:solidFill>
                    <a:schemeClr val="accent1">
                      <a:lumMod val="50000"/>
                    </a:schemeClr>
                  </a:solidFill>
                </a:rPr>
                <a:t>Центар за Социјани Рад</a:t>
              </a:r>
              <a:endParaRPr lang="sr-Cyrl-RS" sz="1200" kern="12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684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584626309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006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4784"/>
            <a:ext cx="8286808" cy="5093782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</a:t>
            </a:r>
            <a:r>
              <a:rPr lang="sr-Cyrl-R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1700" dirty="0">
                <a:solidFill>
                  <a:schemeClr val="tx2"/>
                </a:solidFill>
              </a:rPr>
              <a:t>Сента</a:t>
            </a:r>
            <a:r>
              <a:rPr lang="sr-Cyrl-RS" sz="17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sr-Cyrl-RS" sz="1700" dirty="0"/>
              <a:t>за 2019. 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>
                <a:solidFill>
                  <a:schemeClr val="tx2"/>
                </a:solidFill>
              </a:rPr>
              <a:t>Одлуком о буџету </a:t>
            </a:r>
            <a:r>
              <a:rPr lang="sr-Cyrl-RS" sz="1700" dirty="0" smtClean="0">
                <a:solidFill>
                  <a:schemeClr val="tx2"/>
                </a:solidFill>
              </a:rPr>
              <a:t>општине Сента </a:t>
            </a:r>
            <a:r>
              <a:rPr lang="sr-Cyrl-RS" sz="1700" dirty="0">
                <a:solidFill>
                  <a:schemeClr val="tx2"/>
                </a:solidFill>
              </a:rPr>
              <a:t>за 2019. годину планирана су средства из буџета општине у износу од</a:t>
            </a:r>
            <a:r>
              <a:rPr lang="en-GB" sz="1700" dirty="0">
                <a:solidFill>
                  <a:schemeClr val="tx2"/>
                </a:solidFill>
              </a:rPr>
              <a:t> </a:t>
            </a:r>
            <a:r>
              <a:rPr lang="en-US" sz="1700" dirty="0" smtClean="0">
                <a:solidFill>
                  <a:schemeClr val="tx2"/>
                </a:solidFill>
              </a:rPr>
              <a:t>782.412.887,00</a:t>
            </a:r>
            <a:r>
              <a:rPr lang="sr-Cyrl-RS" sz="1700" dirty="0" smtClean="0">
                <a:solidFill>
                  <a:schemeClr val="tx2"/>
                </a:solidFill>
              </a:rPr>
              <a:t> динара</a:t>
            </a:r>
            <a:r>
              <a:rPr lang="en-US" sz="1700" dirty="0" smtClean="0">
                <a:solidFill>
                  <a:schemeClr val="tx2"/>
                </a:solidFill>
              </a:rPr>
              <a:t> </a:t>
            </a:r>
            <a:r>
              <a:rPr lang="sr-Cyrl-RS" sz="1700" dirty="0" smtClean="0">
                <a:solidFill>
                  <a:schemeClr val="tx2"/>
                </a:solidFill>
              </a:rPr>
              <a:t>и </a:t>
            </a:r>
            <a:r>
              <a:rPr lang="sr-Cyrl-RS" sz="1700" dirty="0">
                <a:solidFill>
                  <a:schemeClr val="tx2"/>
                </a:solidFill>
              </a:rPr>
              <a:t>средства из осталих извора у износу од </a:t>
            </a:r>
            <a:r>
              <a:rPr lang="en-US" sz="1700" dirty="0" smtClean="0">
                <a:solidFill>
                  <a:schemeClr val="tx2"/>
                </a:solidFill>
              </a:rPr>
              <a:t>101.355.392,00</a:t>
            </a:r>
            <a:r>
              <a:rPr lang="sr-Cyrl-RS" sz="1700" dirty="0" smtClean="0">
                <a:solidFill>
                  <a:schemeClr val="tx2"/>
                </a:solidFill>
              </a:rPr>
              <a:t> </a:t>
            </a:r>
            <a:r>
              <a:rPr lang="sr-Cyrl-RS" sz="1700" dirty="0">
                <a:solidFill>
                  <a:schemeClr val="tx2"/>
                </a:solidFill>
              </a:rPr>
              <a:t>динара.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1505845430"/>
              </p:ext>
            </p:extLst>
          </p:nvPr>
        </p:nvGraphicFramePr>
        <p:xfrm>
          <a:off x="899592" y="4797152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483768" y="2276872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11560" y="1916832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779912" y="2204864"/>
            <a:ext cx="4979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4400" b="1" dirty="0" smtClean="0">
                <a:solidFill>
                  <a:schemeClr val="tx2">
                    <a:lumMod val="10000"/>
                  </a:schemeClr>
                </a:solidFill>
              </a:rPr>
              <a:t>8</a:t>
            </a:r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</a:rPr>
              <a:t>83.768.279,00</a:t>
            </a:r>
            <a:r>
              <a:rPr lang="en-GB" sz="4400" b="1" dirty="0" smtClean="0"/>
              <a:t> </a:t>
            </a:r>
            <a:r>
              <a:rPr lang="sr-Cyrl-RS" sz="3600" b="1" dirty="0" smtClean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Custom 6">
      <a:dk1>
        <a:srgbClr val="FFFF99"/>
      </a:dk1>
      <a:lt1>
        <a:srgbClr val="0088B8"/>
      </a:lt1>
      <a:dk2>
        <a:srgbClr val="FFFF99"/>
      </a:dk2>
      <a:lt2>
        <a:srgbClr val="6AD8FF"/>
      </a:lt2>
      <a:accent1>
        <a:srgbClr val="00668A"/>
      </a:accent1>
      <a:accent2>
        <a:srgbClr val="BFBF00"/>
      </a:accent2>
      <a:accent3>
        <a:srgbClr val="DE6C36"/>
      </a:accent3>
      <a:accent4>
        <a:srgbClr val="F9B639"/>
      </a:accent4>
      <a:accent5>
        <a:srgbClr val="892D4E"/>
      </a:accent5>
      <a:accent6>
        <a:srgbClr val="B28B00"/>
      </a:accent6>
      <a:hlink>
        <a:srgbClr val="B28B00"/>
      </a:hlink>
      <a:folHlink>
        <a:srgbClr val="B28B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5242</TotalTime>
  <Words>1577</Words>
  <Application>Microsoft Office PowerPoint</Application>
  <PresentationFormat>On-screen Show (4:3)</PresentationFormat>
  <Paragraphs>362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Custom Design</vt:lpstr>
      <vt:lpstr>Flow</vt:lpstr>
      <vt:lpstr>ОПШТИНА СЕНТА</vt:lpstr>
      <vt:lpstr>Slide 2</vt:lpstr>
      <vt:lpstr>Slide 3</vt:lpstr>
      <vt:lpstr>Slide 4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2019 годину</vt:lpstr>
      <vt:lpstr>Структура планираних прихода и примања за 2019. годину</vt:lpstr>
      <vt:lpstr>На шта се троше јавна средства?</vt:lpstr>
      <vt:lpstr>Slide 14</vt:lpstr>
      <vt:lpstr>Структура планираних расхода и издатака буџета за 2019 годину</vt:lpstr>
      <vt:lpstr>Структура планираних расхода и издатака буџета за 2019. годину</vt:lpstr>
      <vt:lpstr>Расходи буџета по програмима</vt:lpstr>
      <vt:lpstr>Структура расхода по буџетским програмима</vt:lpstr>
      <vt:lpstr>Расходи буџета расподељени по буџетским корисницима</vt:lpstr>
      <vt:lpstr>Најважнији капитални пројекти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Ronto Dominika</cp:lastModifiedBy>
  <cp:revision>438</cp:revision>
  <cp:lastPrinted>2018-01-29T14:26:33Z</cp:lastPrinted>
  <dcterms:created xsi:type="dcterms:W3CDTF">2006-08-16T00:00:00Z</dcterms:created>
  <dcterms:modified xsi:type="dcterms:W3CDTF">2018-12-24T08:27:07Z</dcterms:modified>
</cp:coreProperties>
</file>